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6" r:id="rId1"/>
  </p:sldMasterIdLst>
  <p:notesMasterIdLst>
    <p:notesMasterId r:id="rId38"/>
  </p:notesMasterIdLst>
  <p:sldIdLst>
    <p:sldId id="257" r:id="rId2"/>
    <p:sldId id="1183" r:id="rId3"/>
    <p:sldId id="1184" r:id="rId4"/>
    <p:sldId id="1187" r:id="rId5"/>
    <p:sldId id="1174" r:id="rId6"/>
    <p:sldId id="260" r:id="rId7"/>
    <p:sldId id="1185" r:id="rId8"/>
    <p:sldId id="1178" r:id="rId9"/>
    <p:sldId id="1198" r:id="rId10"/>
    <p:sldId id="1199" r:id="rId11"/>
    <p:sldId id="1203" r:id="rId12"/>
    <p:sldId id="1186" r:id="rId13"/>
    <p:sldId id="261" r:id="rId14"/>
    <p:sldId id="1164" r:id="rId15"/>
    <p:sldId id="1165" r:id="rId16"/>
    <p:sldId id="1166" r:id="rId17"/>
    <p:sldId id="1170" r:id="rId18"/>
    <p:sldId id="1167" r:id="rId19"/>
    <p:sldId id="1169" r:id="rId20"/>
    <p:sldId id="1197" r:id="rId21"/>
    <p:sldId id="1171" r:id="rId22"/>
    <p:sldId id="1172" r:id="rId23"/>
    <p:sldId id="1173" r:id="rId24"/>
    <p:sldId id="1189" r:id="rId25"/>
    <p:sldId id="1193" r:id="rId26"/>
    <p:sldId id="1192" r:id="rId27"/>
    <p:sldId id="1191" r:id="rId28"/>
    <p:sldId id="1194" r:id="rId29"/>
    <p:sldId id="1195" r:id="rId30"/>
    <p:sldId id="1177" r:id="rId31"/>
    <p:sldId id="1182" r:id="rId32"/>
    <p:sldId id="1200" r:id="rId33"/>
    <p:sldId id="1196" r:id="rId34"/>
    <p:sldId id="1204" r:id="rId35"/>
    <p:sldId id="1181" r:id="rId36"/>
    <p:sldId id="1201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A8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3C7C66B-5E7D-4FFA-963F-A7AF7B44D3DD}" v="189" dt="2021-12-03T12:00:20.42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4660"/>
  </p:normalViewPr>
  <p:slideViewPr>
    <p:cSldViewPr snapToGrid="0">
      <p:cViewPr varScale="1">
        <p:scale>
          <a:sx n="93" d="100"/>
          <a:sy n="93" d="100"/>
        </p:scale>
        <p:origin x="12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3DE2F7-D3FD-49A0-85D2-9103E67FEABF}" type="datetimeFigureOut">
              <a:rPr lang="en-BE" smtClean="0"/>
              <a:t>10/12/2022</a:t>
            </a:fld>
            <a:endParaRPr lang="en-B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B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912E87-303E-4118-9BBF-2F6268350ECF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9523532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12/10/2022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331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12/10/2022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269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12/10/2022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827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12/10/2022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670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12/10/2022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162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12/10/2022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663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12/10/2022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194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12/10/2022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8605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12/10/2022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422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12/10/2022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282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12/10/2022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267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12/10/2022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4982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47" r:id="rId3"/>
    <p:sldLayoutId id="2147483743" r:id="rId4"/>
    <p:sldLayoutId id="2147483738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ciencedirect.com/science/article/pii/S1359644621000428?via%3Dihub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pharmaphorum.com/news/insilico-claims-major-victory-as-ai-drastically-cuts-drug-development-time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linkedin.com/pulse/pharmas-alphago-moment-first-time-ai-has-designed-new-colangelo" TargetMode="External"/><Relationship Id="rId4" Type="http://schemas.openxmlformats.org/officeDocument/2006/relationships/hyperlink" Target="https://asianroboticsreview.com/home301-html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610.02415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nervanasystems.github.io/coach/_images/design.png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ature.com/articles/nrd.2018.21/figures/1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chemrxiv.org/engage/chemrxiv/article-details/6316a14149042ab863cd0481" TargetMode="External"/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ature.com/articles/nrd3078" TargetMode="Externa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A9286AD2-18A9-4868-A4E3-7A2097A20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1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FD68DA-43BA-4508-8DE2-BA9BB7B2FA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9754" y="639097"/>
            <a:ext cx="6253317" cy="3686015"/>
          </a:xfrm>
        </p:spPr>
        <p:txBody>
          <a:bodyPr>
            <a:normAutofit/>
          </a:bodyPr>
          <a:lstStyle/>
          <a:p>
            <a:r>
              <a:rPr lang="en-BE" sz="8000" dirty="0"/>
              <a:t>AI in drug discovery</a:t>
            </a:r>
            <a:endParaRPr lang="en-US" sz="8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E9CFF2-3777-4FF4-A759-8491175B0B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89753" y="4672739"/>
            <a:ext cx="6269347" cy="1021498"/>
          </a:xfrm>
        </p:spPr>
        <p:txBody>
          <a:bodyPr>
            <a:normAutofit/>
          </a:bodyPr>
          <a:lstStyle/>
          <a:p>
            <a:r>
              <a:rPr lang="en-BE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Dries Van Rompaey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5" name="Picture 4" descr="A picture containing building, sitting, bench, side&#10;&#10;Description automatically generated">
            <a:extLst>
              <a:ext uri="{FF2B5EF4-FFF2-40B4-BE49-F238E27FC236}">
                <a16:creationId xmlns:a16="http://schemas.microsoft.com/office/drawing/2014/main" id="{282CF6DD-7FE8-4063-9551-1B7BBCE92A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"/>
            <a:ext cx="4635315" cy="6857999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7A7CD63-7EC3-44F3-95D0-595C4019F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27754" y="4498925"/>
            <a:ext cx="5636107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37378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04DC23-81D6-CF07-13FC-F36CA0493D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Kan AI daarmee helpen?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C3A6A3-2DA6-7E58-9A4C-721B827759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BE" dirty="0"/>
              <a:t>Vaak hebben we in discovery enkel model systemen:</a:t>
            </a:r>
            <a:br>
              <a:rPr lang="nl-BE" dirty="0"/>
            </a:br>
            <a:r>
              <a:rPr lang="nl-BE" dirty="0"/>
              <a:t> </a:t>
            </a:r>
          </a:p>
          <a:p>
            <a:r>
              <a:rPr lang="nl-BE" dirty="0"/>
              <a:t>- geisoleerde eiwitten </a:t>
            </a:r>
          </a:p>
          <a:p>
            <a:r>
              <a:rPr lang="nl-BE" dirty="0"/>
              <a:t>- cel-gebaseerde assays</a:t>
            </a:r>
          </a:p>
          <a:p>
            <a:r>
              <a:rPr lang="nl-BE" dirty="0"/>
              <a:t>- diermodellen</a:t>
            </a:r>
          </a:p>
          <a:p>
            <a:r>
              <a:rPr lang="nl-BE" dirty="0"/>
              <a:t>- humane data</a:t>
            </a:r>
          </a:p>
          <a:p>
            <a:endParaRPr lang="nl-BE" dirty="0"/>
          </a:p>
          <a:p>
            <a:endParaRPr lang="nl-BE" dirty="0"/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ECA82253-C5E3-DBEE-6ADC-2304CDFE2DA3}"/>
              </a:ext>
            </a:extLst>
          </p:cNvPr>
          <p:cNvSpPr/>
          <p:nvPr/>
        </p:nvSpPr>
        <p:spPr>
          <a:xfrm>
            <a:off x="5671335" y="2804845"/>
            <a:ext cx="1212351" cy="2075378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453E469D-B1C4-2E1A-71D7-7E096659B9A4}"/>
              </a:ext>
            </a:extLst>
          </p:cNvPr>
          <p:cNvSpPr/>
          <p:nvPr/>
        </p:nvSpPr>
        <p:spPr>
          <a:xfrm rot="10800000">
            <a:off x="4149048" y="2804845"/>
            <a:ext cx="1212351" cy="2075378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A23EFB-788A-21C4-82A1-0E5A1BB99A46}"/>
              </a:ext>
            </a:extLst>
          </p:cNvPr>
          <p:cNvSpPr txBox="1"/>
          <p:nvPr/>
        </p:nvSpPr>
        <p:spPr>
          <a:xfrm>
            <a:off x="5671335" y="5251064"/>
            <a:ext cx="1561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/>
              <a:t>Relevantie</a:t>
            </a:r>
            <a:endParaRPr lang="en-B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DC32E8-81E7-B705-9AD8-24DFA7DE2EAB}"/>
              </a:ext>
            </a:extLst>
          </p:cNvPr>
          <p:cNvSpPr txBox="1"/>
          <p:nvPr/>
        </p:nvSpPr>
        <p:spPr>
          <a:xfrm>
            <a:off x="3635338" y="5251064"/>
            <a:ext cx="1922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/>
              <a:t>Hoeveelheid data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2633240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04DC23-81D6-CF07-13FC-F36CA0493D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Kan AI daarmee helpen?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C3A6A3-2DA6-7E58-9A4C-721B827759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BE" dirty="0"/>
              <a:t>Efficaciteit – beperkte impact; kunnen sneller optimaliseren maar translatie van assay &gt; human blijft een groot risico</a:t>
            </a:r>
          </a:p>
          <a:p>
            <a:r>
              <a:rPr lang="nl-BE" dirty="0"/>
              <a:t>Veiligheid – ja voor gekende mechanismen (hERG, mitotox), maar moeilijk voor onverwachte toxiciteitsbevindingen (idiosyncratic tox!)</a:t>
            </a:r>
          </a:p>
          <a:p>
            <a:r>
              <a:rPr lang="nl-BE" dirty="0"/>
              <a:t>Commerciele redenen – beperkt; acceleratie van programma kan eventueel helpen</a:t>
            </a:r>
          </a:p>
          <a:p>
            <a:r>
              <a:rPr lang="nl-BE" dirty="0"/>
              <a:t>ADME – ja, predictie van ADME parameters werkt goed en translatie is vaak redelijk tot goed</a:t>
            </a:r>
          </a:p>
          <a:p>
            <a:endParaRPr lang="nl-B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7CC1BB5-4290-B060-C34A-8972CCC97A03}"/>
              </a:ext>
            </a:extLst>
          </p:cNvPr>
          <p:cNvSpPr txBox="1"/>
          <p:nvPr/>
        </p:nvSpPr>
        <p:spPr>
          <a:xfrm>
            <a:off x="654976" y="5409814"/>
            <a:ext cx="99376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BE" dirty="0">
                <a:hlinkClick r:id="rId2"/>
              </a:rPr>
              <a:t>https://www.sciencedirect.com/science/article/pii/S1359644621000428?via%3Dihub</a:t>
            </a:r>
            <a:r>
              <a:rPr lang="nl-BE" dirty="0"/>
              <a:t> 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0002652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C3BCAC7-F940-4B9D-8EE6-BBD7089B82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Case study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CDD4F43-EB33-4F3C-AA9B-86A69CC403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Z</a:t>
            </a:r>
            <a:r>
              <a:rPr lang="en-BE" dirty="0" err="1"/>
              <a:t>havoronkov</a:t>
            </a:r>
            <a:r>
              <a:rPr lang="en-BE" dirty="0"/>
              <a:t> et al.</a:t>
            </a:r>
          </a:p>
        </p:txBody>
      </p:sp>
    </p:spTree>
    <p:extLst>
      <p:ext uri="{BB962C8B-B14F-4D97-AF65-F5344CB8AC3E}">
        <p14:creationId xmlns:p14="http://schemas.microsoft.com/office/powerpoint/2010/main" val="5467047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CDCBC-B2C0-4680-A432-4C58BF42D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Is </a:t>
            </a:r>
            <a:r>
              <a:rPr lang="en-BE" dirty="0" err="1"/>
              <a:t>generatieve</a:t>
            </a:r>
            <a:r>
              <a:rPr lang="en-BE" dirty="0"/>
              <a:t> ML d</a:t>
            </a:r>
            <a:r>
              <a:rPr lang="en-GB" dirty="0"/>
              <a:t>é</a:t>
            </a:r>
            <a:r>
              <a:rPr lang="en-BE" dirty="0"/>
              <a:t> </a:t>
            </a:r>
            <a:r>
              <a:rPr lang="en-BE" dirty="0" err="1"/>
              <a:t>oplossing</a:t>
            </a:r>
            <a:r>
              <a:rPr lang="en-BE" dirty="0"/>
              <a:t> </a:t>
            </a:r>
            <a:r>
              <a:rPr lang="en-BE" dirty="0" err="1"/>
              <a:t>voor</a:t>
            </a:r>
            <a:r>
              <a:rPr lang="en-BE" dirty="0"/>
              <a:t> drug design?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2852A1-E5E1-4FB1-878F-08B890A398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8206" y="2108201"/>
            <a:ext cx="4667474" cy="3760891"/>
          </a:xfrm>
        </p:spPr>
        <p:txBody>
          <a:bodyPr/>
          <a:lstStyle/>
          <a:p>
            <a:pPr lvl="1">
              <a:buFont typeface="Courier New" panose="02070309020205020404" pitchFamily="49" charset="0"/>
              <a:buChar char="o"/>
            </a:pPr>
            <a:r>
              <a:rPr lang="en-GB" dirty="0" err="1"/>
              <a:t>Insilico</a:t>
            </a:r>
            <a:r>
              <a:rPr lang="en-GB" dirty="0"/>
              <a:t> claims major victory as AI outperforms big pharma in early drug R&amp;D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dirty="0"/>
              <a:t>AI Goes Where AI Has Never Gone Before: Artificial Intelligence (AI)—in a first-ever—has designed and validated a new drug candidate in days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dirty="0"/>
              <a:t>Pharma’s AlphaGo Moment: For the First Time AI Has Designed and Validated a New Drug Candidate in Days</a:t>
            </a:r>
          </a:p>
          <a:p>
            <a:endParaRPr lang="en-B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A15178-2804-45FB-82BD-187AB7B4BB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98" r="2694"/>
          <a:stretch/>
        </p:blipFill>
        <p:spPr>
          <a:xfrm>
            <a:off x="543193" y="2042793"/>
            <a:ext cx="5661090" cy="389170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1EF54E9-5B19-4A54-9318-4E4705F70FAF}"/>
              </a:ext>
            </a:extLst>
          </p:cNvPr>
          <p:cNvSpPr txBox="1"/>
          <p:nvPr/>
        </p:nvSpPr>
        <p:spPr>
          <a:xfrm>
            <a:off x="6488206" y="5869092"/>
            <a:ext cx="6097022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hlinkClick r:id="rId3"/>
              </a:rPr>
              <a:t>https://pharmaphorum.com/news/insilico-claims-major-victory-as-ai-drastically-cuts-drug-development-time/</a:t>
            </a:r>
            <a:endParaRPr lang="en-US" sz="900" dirty="0"/>
          </a:p>
          <a:p>
            <a:r>
              <a:rPr lang="en-US" sz="900" dirty="0">
                <a:hlinkClick r:id="rId4"/>
              </a:rPr>
              <a:t>https://asianroboticsreview.com/home301-html</a:t>
            </a:r>
            <a:endParaRPr lang="en-US" sz="900" dirty="0"/>
          </a:p>
          <a:p>
            <a:r>
              <a:rPr lang="en-US" sz="900" dirty="0">
                <a:hlinkClick r:id="rId5"/>
              </a:rPr>
              <a:t>https://www.linkedin.com/pulse/pharmas-alphago-moment-first-time-ai-has-designed-new-colangelo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1926955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CDCBC-B2C0-4680-A432-4C58BF42D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Generative ML – </a:t>
            </a:r>
            <a:r>
              <a:rPr lang="en-GB" i="1" dirty="0"/>
              <a:t>New Hope </a:t>
            </a:r>
            <a:r>
              <a:rPr lang="en-GB" dirty="0"/>
              <a:t>o</a:t>
            </a:r>
            <a:r>
              <a:rPr lang="en-BE" dirty="0"/>
              <a:t>f</a:t>
            </a:r>
            <a:r>
              <a:rPr lang="en-GB" dirty="0"/>
              <a:t> </a:t>
            </a:r>
            <a:r>
              <a:rPr lang="en-GB" i="1" dirty="0"/>
              <a:t>New Hype</a:t>
            </a:r>
            <a:r>
              <a:rPr lang="en-GB" dirty="0"/>
              <a:t>?</a:t>
            </a:r>
            <a:endParaRPr lang="en-BE" dirty="0"/>
          </a:p>
        </p:txBody>
      </p:sp>
      <p:pic>
        <p:nvPicPr>
          <p:cNvPr id="8" name="Picture 2" descr="Image result for a new hope luke&quot;">
            <a:extLst>
              <a:ext uri="{FF2B5EF4-FFF2-40B4-BE49-F238E27FC236}">
                <a16:creationId xmlns:a16="http://schemas.microsoft.com/office/drawing/2014/main" id="{EB0F4E0F-932B-46C2-BFA1-85299CA1EA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41" r="49024"/>
          <a:stretch/>
        </p:blipFill>
        <p:spPr bwMode="auto">
          <a:xfrm>
            <a:off x="1240939" y="1973759"/>
            <a:ext cx="4049079" cy="423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Image result for overhyped&quot;">
            <a:extLst>
              <a:ext uri="{FF2B5EF4-FFF2-40B4-BE49-F238E27FC236}">
                <a16:creationId xmlns:a16="http://schemas.microsoft.com/office/drawing/2014/main" id="{D3D9B367-5BD3-4C24-ABC3-7C2E1879BB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59" r="14725"/>
          <a:stretch/>
        </p:blipFill>
        <p:spPr bwMode="auto">
          <a:xfrm>
            <a:off x="6449896" y="1980005"/>
            <a:ext cx="4706230" cy="4231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57356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CDCBC-B2C0-4680-A432-4C58BF42D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 err="1"/>
              <a:t>Een</a:t>
            </a:r>
            <a:r>
              <a:rPr lang="en-BE" dirty="0"/>
              <a:t> </a:t>
            </a:r>
            <a:r>
              <a:rPr lang="en-BE" dirty="0" err="1"/>
              <a:t>blik</a:t>
            </a:r>
            <a:r>
              <a:rPr lang="en-BE" dirty="0"/>
              <a:t> op de </a:t>
            </a:r>
            <a:r>
              <a:rPr lang="en-BE" dirty="0" err="1"/>
              <a:t>onderliggende</a:t>
            </a:r>
            <a:r>
              <a:rPr lang="en-BE" dirty="0"/>
              <a:t> </a:t>
            </a:r>
            <a:r>
              <a:rPr lang="en-BE" dirty="0" err="1"/>
              <a:t>technologie</a:t>
            </a:r>
            <a:endParaRPr lang="en-BE" dirty="0"/>
          </a:p>
        </p:txBody>
      </p:sp>
      <p:pic>
        <p:nvPicPr>
          <p:cNvPr id="5" name="Picture 2" descr="gentrl.png">
            <a:extLst>
              <a:ext uri="{FF2B5EF4-FFF2-40B4-BE49-F238E27FC236}">
                <a16:creationId xmlns:a16="http://schemas.microsoft.com/office/drawing/2014/main" id="{005B91D4-32A2-4893-AC3F-57BA8F707B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4337" y="1905248"/>
            <a:ext cx="5662990" cy="4293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80ECA7D-914E-4152-B3C9-6044EB6225EB}"/>
              </a:ext>
            </a:extLst>
          </p:cNvPr>
          <p:cNvSpPr/>
          <p:nvPr/>
        </p:nvSpPr>
        <p:spPr bwMode="auto">
          <a:xfrm>
            <a:off x="1915474" y="2632736"/>
            <a:ext cx="7400360" cy="1644692"/>
          </a:xfrm>
          <a:prstGeom prst="roundRect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76200" tIns="38100" rIns="76200" bIns="38100" numCol="1" rtlCol="0" anchor="ctr" anchorCtr="0" compatLnSpc="1">
            <a:prstTxWarp prst="textNoShape">
              <a:avLst/>
            </a:prstTxWarp>
          </a:bodyPr>
          <a:lstStyle/>
          <a:p>
            <a:pPr algn="ctr" defTabSz="761970" fontAlgn="base">
              <a:spcBef>
                <a:spcPct val="0"/>
              </a:spcBef>
              <a:spcAft>
                <a:spcPct val="0"/>
              </a:spcAft>
            </a:pPr>
            <a:endParaRPr lang="en-US" sz="2667" dirty="0" err="1">
              <a:solidFill>
                <a:schemeClr val="bg1"/>
              </a:solidFill>
              <a:latin typeface="Arial" pitchFamily="-110" charset="0"/>
              <a:ea typeface="ヒラギノ角ゴ ProN W3" pitchFamily="-110" charset="-128"/>
              <a:cs typeface="ヒラギノ角ゴ ProN W3" pitchFamily="-110" charset="-128"/>
              <a:sym typeface="Arial" pitchFamily="-11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2259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72AD1-06AE-4318-9ED9-956EFE3EEC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79" y="286603"/>
            <a:ext cx="10366473" cy="1450757"/>
          </a:xfrm>
        </p:spPr>
        <p:txBody>
          <a:bodyPr>
            <a:normAutofit fontScale="90000"/>
          </a:bodyPr>
          <a:lstStyle/>
          <a:p>
            <a:r>
              <a:rPr lang="en-GB" dirty="0"/>
              <a:t>Smiles-based autoencoders</a:t>
            </a:r>
            <a:r>
              <a:rPr lang="en-BE" dirty="0"/>
              <a:t> </a:t>
            </a:r>
            <a:r>
              <a:rPr lang="en-BE" dirty="0" err="1"/>
              <a:t>mappen</a:t>
            </a:r>
            <a:r>
              <a:rPr lang="en-BE" dirty="0"/>
              <a:t> </a:t>
            </a:r>
            <a:r>
              <a:rPr lang="en-BE" dirty="0" err="1"/>
              <a:t>chemie</a:t>
            </a:r>
            <a:r>
              <a:rPr lang="en-BE" dirty="0"/>
              <a:t> </a:t>
            </a:r>
            <a:r>
              <a:rPr lang="en-BE" dirty="0" err="1"/>
              <a:t>naar</a:t>
            </a:r>
            <a:r>
              <a:rPr lang="en-BE" dirty="0"/>
              <a:t> </a:t>
            </a:r>
            <a:r>
              <a:rPr lang="en-BE" dirty="0" err="1"/>
              <a:t>een</a:t>
            </a:r>
            <a:r>
              <a:rPr lang="en-BE" dirty="0"/>
              <a:t> continue </a:t>
            </a:r>
            <a:r>
              <a:rPr lang="en-BE" dirty="0" err="1"/>
              <a:t>representatie</a:t>
            </a:r>
            <a:endParaRPr lang="en-BE" dirty="0"/>
          </a:p>
        </p:txBody>
      </p:sp>
      <p:pic>
        <p:nvPicPr>
          <p:cNvPr id="4" name="Picture 2" descr="Image result for smiles autoencoder">
            <a:extLst>
              <a:ext uri="{FF2B5EF4-FFF2-40B4-BE49-F238E27FC236}">
                <a16:creationId xmlns:a16="http://schemas.microsoft.com/office/drawing/2014/main" id="{5B187858-0882-4DC6-AA6B-E93D3CE812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57"/>
          <a:stretch/>
        </p:blipFill>
        <p:spPr bwMode="auto">
          <a:xfrm>
            <a:off x="857249" y="1797811"/>
            <a:ext cx="10660063" cy="3665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72F61D8-9803-4111-9A21-948A9AF4D97F}"/>
              </a:ext>
            </a:extLst>
          </p:cNvPr>
          <p:cNvSpPr/>
          <p:nvPr/>
        </p:nvSpPr>
        <p:spPr>
          <a:xfrm>
            <a:off x="277813" y="5012565"/>
            <a:ext cx="253206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dirty="0"/>
              <a:t> O=C(C)Oc1ccccc1C(=O)O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593A52B-F2AE-4E13-B3FA-E4DFE0794DCD}"/>
              </a:ext>
            </a:extLst>
          </p:cNvPr>
          <p:cNvSpPr/>
          <p:nvPr/>
        </p:nvSpPr>
        <p:spPr>
          <a:xfrm>
            <a:off x="9298485" y="5060190"/>
            <a:ext cx="253206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dirty="0"/>
              <a:t> O=C(C)Oc1ccccc1C(=O)O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15A368-DD6F-42E4-8E0D-9FC6F8B64BC0}"/>
              </a:ext>
            </a:extLst>
          </p:cNvPr>
          <p:cNvSpPr txBox="1"/>
          <p:nvPr/>
        </p:nvSpPr>
        <p:spPr>
          <a:xfrm>
            <a:off x="636705" y="6035095"/>
            <a:ext cx="60970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Gomez-</a:t>
            </a:r>
            <a:r>
              <a:rPr lang="en-US" dirty="0" err="1"/>
              <a:t>Bombarelli</a:t>
            </a:r>
            <a:r>
              <a:rPr lang="en-US" dirty="0"/>
              <a:t> et al: </a:t>
            </a:r>
            <a:r>
              <a:rPr lang="en-US" dirty="0">
                <a:hlinkClick r:id="rId3"/>
              </a:rPr>
              <a:t>https://arxiv.org/abs/1610.02415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62229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CDCBC-B2C0-4680-A432-4C58BF42D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 err="1"/>
              <a:t>Een</a:t>
            </a:r>
            <a:r>
              <a:rPr lang="en-BE" dirty="0"/>
              <a:t> </a:t>
            </a:r>
            <a:r>
              <a:rPr lang="en-BE" dirty="0" err="1"/>
              <a:t>blik</a:t>
            </a:r>
            <a:r>
              <a:rPr lang="en-BE" dirty="0"/>
              <a:t> op de </a:t>
            </a:r>
            <a:r>
              <a:rPr lang="en-BE" dirty="0" err="1"/>
              <a:t>onderliggende</a:t>
            </a:r>
            <a:r>
              <a:rPr lang="en-BE" dirty="0"/>
              <a:t> </a:t>
            </a:r>
            <a:r>
              <a:rPr lang="en-BE" dirty="0" err="1"/>
              <a:t>technologie</a:t>
            </a:r>
            <a:endParaRPr lang="en-BE" dirty="0"/>
          </a:p>
        </p:txBody>
      </p:sp>
      <p:pic>
        <p:nvPicPr>
          <p:cNvPr id="5" name="Picture 2" descr="gentrl.png">
            <a:extLst>
              <a:ext uri="{FF2B5EF4-FFF2-40B4-BE49-F238E27FC236}">
                <a16:creationId xmlns:a16="http://schemas.microsoft.com/office/drawing/2014/main" id="{005B91D4-32A2-4893-AC3F-57BA8F707B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4337" y="1905248"/>
            <a:ext cx="5662990" cy="4293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80ECA7D-914E-4152-B3C9-6044EB6225EB}"/>
              </a:ext>
            </a:extLst>
          </p:cNvPr>
          <p:cNvSpPr/>
          <p:nvPr/>
        </p:nvSpPr>
        <p:spPr bwMode="auto">
          <a:xfrm>
            <a:off x="1927748" y="4314250"/>
            <a:ext cx="7400360" cy="1693787"/>
          </a:xfrm>
          <a:prstGeom prst="roundRect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76200" tIns="38100" rIns="76200" bIns="38100" numCol="1" rtlCol="0" anchor="ctr" anchorCtr="0" compatLnSpc="1">
            <a:prstTxWarp prst="textNoShape">
              <a:avLst/>
            </a:prstTxWarp>
          </a:bodyPr>
          <a:lstStyle/>
          <a:p>
            <a:pPr algn="ctr" defTabSz="761970" fontAlgn="base">
              <a:spcBef>
                <a:spcPct val="0"/>
              </a:spcBef>
              <a:spcAft>
                <a:spcPct val="0"/>
              </a:spcAft>
            </a:pPr>
            <a:endParaRPr lang="en-US" sz="2667" dirty="0" err="1">
              <a:solidFill>
                <a:schemeClr val="bg1"/>
              </a:solidFill>
              <a:latin typeface="Arial" pitchFamily="-110" charset="0"/>
              <a:ea typeface="ヒラギノ角ゴ ProN W3" pitchFamily="-110" charset="-128"/>
              <a:cs typeface="ヒラギノ角ゴ ProN W3" pitchFamily="-110" charset="-128"/>
              <a:sym typeface="Arial" pitchFamily="-11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0650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9BF22-C0E4-45B6-A295-91A2DB382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Self-organizing maps &amp; reinforcement learning</a:t>
            </a:r>
            <a:endParaRPr lang="en-BE" dirty="0"/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42E3AAB6-37FF-4208-A267-A2422FF946AF}"/>
              </a:ext>
            </a:extLst>
          </p:cNvPr>
          <p:cNvSpPr txBox="1">
            <a:spLocks/>
          </p:cNvSpPr>
          <p:nvPr/>
        </p:nvSpPr>
        <p:spPr>
          <a:xfrm>
            <a:off x="601928" y="6279363"/>
            <a:ext cx="8382000" cy="275167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hlinkClick r:id="rId2"/>
              </a:rPr>
              <a:t>https://nervanasystems.github.io/coach</a:t>
            </a:r>
            <a:endParaRPr lang="en-US" dirty="0"/>
          </a:p>
        </p:txBody>
      </p:sp>
      <p:pic>
        <p:nvPicPr>
          <p:cNvPr id="5" name="Picture 2" descr="Image result for kohonen map">
            <a:extLst>
              <a:ext uri="{FF2B5EF4-FFF2-40B4-BE49-F238E27FC236}">
                <a16:creationId xmlns:a16="http://schemas.microsoft.com/office/drawing/2014/main" id="{070CAE4C-F78E-497C-8CCC-4177052485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470" y="2595564"/>
            <a:ext cx="5073336" cy="2791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Image result for reinforcement learning">
            <a:extLst>
              <a:ext uri="{FF2B5EF4-FFF2-40B4-BE49-F238E27FC236}">
                <a16:creationId xmlns:a16="http://schemas.microsoft.com/office/drawing/2014/main" id="{1E711637-8A7E-49AE-885F-58C8D1017C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34" t="5518" r="3647" b="1158"/>
          <a:stretch/>
        </p:blipFill>
        <p:spPr bwMode="auto">
          <a:xfrm>
            <a:off x="6096001" y="2043865"/>
            <a:ext cx="5140114" cy="4140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E963478-94D8-425B-A007-FD52B13B5596}"/>
              </a:ext>
            </a:extLst>
          </p:cNvPr>
          <p:cNvSpPr txBox="1">
            <a:spLocks/>
          </p:cNvSpPr>
          <p:nvPr/>
        </p:nvSpPr>
        <p:spPr bwMode="auto">
          <a:xfrm>
            <a:off x="601601" y="5536682"/>
            <a:ext cx="5140114" cy="6474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>
            <a:lvl1pPr marL="280988" marR="0" indent="-280988" algn="l" defTabSz="914400" rtl="0" eaLnBrk="1" fontAlgn="base" latinLnBrk="0" hangingPunct="1">
              <a:lnSpc>
                <a:spcPct val="100000"/>
              </a:lnSpc>
              <a:spcBef>
                <a:spcPts val="2160"/>
              </a:spcBef>
              <a:spcAft>
                <a:spcPct val="0"/>
              </a:spcAft>
              <a:buClr>
                <a:srgbClr val="212121"/>
              </a:buClr>
              <a:buSzPct val="100000"/>
              <a:buFont typeface="Arial" pitchFamily="-65" charset="0"/>
              <a:buChar char="•"/>
              <a:tabLst/>
              <a:defRPr sz="240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  <a:sym typeface="Arial" pitchFamily="-65" charset="0"/>
              </a:defRPr>
            </a:lvl1pPr>
            <a:lvl2pPr marL="641350" marR="0" indent="-280988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212121"/>
              </a:buClr>
              <a:buSzPct val="100000"/>
              <a:buFont typeface="Arial" pitchFamily="-65" charset="0"/>
              <a:buChar char="–"/>
              <a:tabLst/>
              <a:defRPr sz="240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  <a:sym typeface="Arial" pitchFamily="-65" charset="0"/>
              </a:defRPr>
            </a:lvl2pPr>
            <a:lvl3pPr marL="877824" marR="0" indent="-241402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212121"/>
              </a:buClr>
              <a:buSzPct val="100000"/>
              <a:buFont typeface="Arial" pitchFamily="-65" charset="0"/>
              <a:buChar char="•"/>
              <a:tabLst/>
              <a:defRPr sz="216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  <a:sym typeface="Arial" pitchFamily="-65" charset="0"/>
              </a:defRPr>
            </a:lvl3pPr>
            <a:lvl4pPr marL="1316736" marR="0" indent="-241402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212121"/>
              </a:buClr>
              <a:buSzPct val="100000"/>
              <a:buFont typeface="Arial" pitchFamily="-65" charset="0"/>
              <a:buChar char="–"/>
              <a:tabLst/>
              <a:defRPr sz="180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  <a:sym typeface="Arial" pitchFamily="-65" charset="0"/>
              </a:defRPr>
            </a:lvl4pPr>
            <a:lvl5pPr marL="1785557" marR="0" indent="-229362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212121"/>
              </a:buClr>
              <a:buSzPct val="100000"/>
              <a:buFont typeface="Arial" pitchFamily="-65" charset="0"/>
              <a:buChar char="»"/>
              <a:tabLst/>
              <a:defRPr sz="156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  <a:sym typeface="Arial" pitchFamily="-65" charset="0"/>
              </a:defRPr>
            </a:lvl5pPr>
            <a:lvl6pPr marL="2131468" indent="-230429" algn="l" rtl="0" eaLnBrk="1" fontAlgn="base" hangingPunct="1">
              <a:spcBef>
                <a:spcPts val="455"/>
              </a:spcBef>
              <a:spcAft>
                <a:spcPct val="0"/>
              </a:spcAft>
              <a:buSzPct val="100000"/>
              <a:buFont typeface="Arial" pitchFamily="-110" charset="0"/>
              <a:buChar char="»"/>
              <a:defRPr sz="204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10" charset="0"/>
              </a:defRPr>
            </a:lvl6pPr>
            <a:lvl7pPr marL="2477111" indent="-230429" algn="l" rtl="0" eaLnBrk="1" fontAlgn="base" hangingPunct="1">
              <a:spcBef>
                <a:spcPts val="455"/>
              </a:spcBef>
              <a:spcAft>
                <a:spcPct val="0"/>
              </a:spcAft>
              <a:buSzPct val="100000"/>
              <a:buFont typeface="Arial" pitchFamily="-110" charset="0"/>
              <a:buChar char="»"/>
              <a:defRPr sz="204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10" charset="0"/>
              </a:defRPr>
            </a:lvl7pPr>
            <a:lvl8pPr marL="2822754" indent="-230429" algn="l" rtl="0" eaLnBrk="1" fontAlgn="base" hangingPunct="1">
              <a:spcBef>
                <a:spcPts val="455"/>
              </a:spcBef>
              <a:spcAft>
                <a:spcPct val="0"/>
              </a:spcAft>
              <a:buSzPct val="100000"/>
              <a:buFont typeface="Arial" pitchFamily="-110" charset="0"/>
              <a:buChar char="»"/>
              <a:defRPr sz="204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10" charset="0"/>
              </a:defRPr>
            </a:lvl8pPr>
            <a:lvl9pPr marL="3168397" indent="-230429" algn="l" rtl="0" eaLnBrk="1" fontAlgn="base" hangingPunct="1">
              <a:spcBef>
                <a:spcPts val="455"/>
              </a:spcBef>
              <a:spcAft>
                <a:spcPct val="0"/>
              </a:spcAft>
              <a:buSzPct val="100000"/>
              <a:buFont typeface="Arial" pitchFamily="-110" charset="0"/>
              <a:buChar char="»"/>
              <a:defRPr sz="204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10" charset="0"/>
              </a:defRPr>
            </a:lvl9pPr>
          </a:lstStyle>
          <a:p>
            <a:pPr marL="0" indent="0">
              <a:buNone/>
            </a:pPr>
            <a:r>
              <a:rPr lang="en-BE" sz="2000" kern="0" dirty="0"/>
              <a:t>Neural </a:t>
            </a:r>
            <a:r>
              <a:rPr lang="en-BE" sz="2000" kern="0" dirty="0" err="1"/>
              <a:t>netw</a:t>
            </a:r>
            <a:r>
              <a:rPr lang="en-GB" sz="2000" kern="0" dirty="0"/>
              <a:t>o</a:t>
            </a:r>
            <a:r>
              <a:rPr lang="en-BE" sz="2000" kern="0" dirty="0" err="1"/>
              <a:t>rk</a:t>
            </a:r>
            <a:r>
              <a:rPr lang="en-BE" sz="2000" kern="0" dirty="0"/>
              <a:t> </a:t>
            </a:r>
            <a:r>
              <a:rPr lang="en-BE" sz="2000" kern="0" dirty="0" err="1"/>
              <a:t>voor</a:t>
            </a:r>
            <a:r>
              <a:rPr lang="en-BE" sz="2000" kern="0" dirty="0"/>
              <a:t> </a:t>
            </a:r>
            <a:r>
              <a:rPr lang="en-BE" sz="2000" kern="0" dirty="0" err="1"/>
              <a:t>dimensionaliteitsreductie</a:t>
            </a:r>
            <a:endParaRPr lang="en-US" sz="2000" kern="0" dirty="0"/>
          </a:p>
        </p:txBody>
      </p:sp>
    </p:spTree>
    <p:extLst>
      <p:ext uri="{BB962C8B-B14F-4D97-AF65-F5344CB8AC3E}">
        <p14:creationId xmlns:p14="http://schemas.microsoft.com/office/powerpoint/2010/main" val="12362506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F7CE5D-EF40-42B1-9297-9B4E6FEE55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Kinases </a:t>
            </a:r>
            <a:r>
              <a:rPr lang="en-BE" dirty="0" err="1"/>
              <a:t>als</a:t>
            </a:r>
            <a:r>
              <a:rPr lang="en-BE" dirty="0"/>
              <a:t> drug target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60867B6-0D23-45B3-AEF6-95A847FB7DAC}"/>
              </a:ext>
            </a:extLst>
          </p:cNvPr>
          <p:cNvSpPr txBox="1">
            <a:spLocks/>
          </p:cNvSpPr>
          <p:nvPr/>
        </p:nvSpPr>
        <p:spPr>
          <a:xfrm>
            <a:off x="1172150" y="2108201"/>
            <a:ext cx="492385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Courier New" panose="02070309020205020404" pitchFamily="49" charset="0"/>
              <a:buChar char="o"/>
            </a:pPr>
            <a:r>
              <a:rPr lang="en-BE" dirty="0"/>
              <a:t>Kinase </a:t>
            </a:r>
            <a:r>
              <a:rPr lang="en-BE" dirty="0" err="1"/>
              <a:t>inhibitoren</a:t>
            </a:r>
            <a:r>
              <a:rPr lang="en-BE" dirty="0"/>
              <a:t> </a:t>
            </a:r>
            <a:r>
              <a:rPr lang="en-BE" dirty="0" err="1"/>
              <a:t>worden</a:t>
            </a:r>
            <a:r>
              <a:rPr lang="en-BE" dirty="0"/>
              <a:t> </a:t>
            </a:r>
            <a:r>
              <a:rPr lang="en-BE" dirty="0" err="1"/>
              <a:t>gebruikt</a:t>
            </a:r>
            <a:r>
              <a:rPr lang="en-BE" dirty="0"/>
              <a:t> </a:t>
            </a:r>
            <a:r>
              <a:rPr lang="en-BE" dirty="0" err="1"/>
              <a:t>voor</a:t>
            </a:r>
            <a:r>
              <a:rPr lang="en-BE" dirty="0"/>
              <a:t> diverse </a:t>
            </a:r>
            <a:r>
              <a:rPr lang="en-BE" dirty="0" err="1"/>
              <a:t>aandoeningen</a:t>
            </a:r>
            <a:r>
              <a:rPr lang="en-BE" dirty="0"/>
              <a:t>: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BE" dirty="0" err="1"/>
              <a:t>Oncologie</a:t>
            </a:r>
            <a:endParaRPr lang="en-BE" dirty="0"/>
          </a:p>
          <a:p>
            <a:pPr lvl="2">
              <a:buFont typeface="Courier New" panose="02070309020205020404" pitchFamily="49" charset="0"/>
              <a:buChar char="o"/>
            </a:pPr>
            <a:r>
              <a:rPr lang="en-BE" dirty="0" err="1"/>
              <a:t>Autoimmuunaandoeningen</a:t>
            </a:r>
            <a:endParaRPr lang="en-BE" dirty="0"/>
          </a:p>
          <a:p>
            <a:pPr lvl="2">
              <a:buFont typeface="Courier New" panose="02070309020205020404" pitchFamily="49" charset="0"/>
              <a:buChar char="o"/>
            </a:pPr>
            <a:r>
              <a:rPr lang="en-GB" dirty="0"/>
              <a:t>D</a:t>
            </a:r>
            <a:r>
              <a:rPr lang="en-BE" dirty="0" err="1"/>
              <a:t>egeneratieve</a:t>
            </a:r>
            <a:r>
              <a:rPr lang="en-BE" dirty="0"/>
              <a:t> </a:t>
            </a:r>
            <a:r>
              <a:rPr lang="en-BE" dirty="0" err="1"/>
              <a:t>aandoeningen</a:t>
            </a:r>
            <a:endParaRPr lang="en-BE" dirty="0"/>
          </a:p>
          <a:p>
            <a:pPr lvl="2">
              <a:buFont typeface="Courier New" panose="02070309020205020404" pitchFamily="49" charset="0"/>
              <a:buChar char="o"/>
            </a:pPr>
            <a:endParaRPr lang="en-BE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BE" dirty="0" err="1"/>
              <a:t>Eenvoudig</a:t>
            </a:r>
            <a:r>
              <a:rPr lang="en-BE" dirty="0"/>
              <a:t> om hits </a:t>
            </a:r>
            <a:r>
              <a:rPr lang="en-BE" dirty="0" err="1"/>
              <a:t>te</a:t>
            </a:r>
            <a:r>
              <a:rPr lang="en-BE" dirty="0"/>
              <a:t> </a:t>
            </a:r>
            <a:r>
              <a:rPr lang="en-BE" dirty="0" err="1"/>
              <a:t>vinden</a:t>
            </a:r>
            <a:r>
              <a:rPr lang="en-BE" dirty="0"/>
              <a:t> </a:t>
            </a:r>
            <a:r>
              <a:rPr lang="en-BE" dirty="0" err="1"/>
              <a:t>tegen</a:t>
            </a:r>
            <a:r>
              <a:rPr lang="en-BE" dirty="0"/>
              <a:t> kinases –</a:t>
            </a:r>
            <a:r>
              <a:rPr lang="en-BE" dirty="0" err="1"/>
              <a:t>selectiviteit</a:t>
            </a:r>
            <a:r>
              <a:rPr lang="en-BE" dirty="0"/>
              <a:t> is </a:t>
            </a:r>
            <a:r>
              <a:rPr lang="en-BE" dirty="0" err="1"/>
              <a:t>moeilijk</a:t>
            </a:r>
            <a:r>
              <a:rPr lang="en-BE" dirty="0"/>
              <a:t>. Meer dan 500 humane </a:t>
            </a:r>
            <a:r>
              <a:rPr lang="en-BE" dirty="0" err="1"/>
              <a:t>kinasen</a:t>
            </a:r>
            <a:r>
              <a:rPr lang="en-BE" dirty="0"/>
              <a:t> </a:t>
            </a:r>
            <a:r>
              <a:rPr lang="en-BE" dirty="0" err="1"/>
              <a:t>gekend</a:t>
            </a:r>
            <a:r>
              <a:rPr lang="en-BE" dirty="0"/>
              <a:t>.</a:t>
            </a:r>
          </a:p>
          <a:p>
            <a:pPr marL="201168" lvl="1" indent="0">
              <a:buNone/>
            </a:pPr>
            <a:endParaRPr lang="en-BE" dirty="0"/>
          </a:p>
          <a:p>
            <a:pPr lvl="1">
              <a:buFont typeface="Courier New" panose="02070309020205020404" pitchFamily="49" charset="0"/>
              <a:buChar char="o"/>
            </a:pPr>
            <a:endParaRPr lang="en-BE" dirty="0"/>
          </a:p>
          <a:p>
            <a:pPr lvl="1">
              <a:buFont typeface="Courier New" panose="02070309020205020404" pitchFamily="49" charset="0"/>
              <a:buChar char="o"/>
            </a:pPr>
            <a:endParaRPr lang="en-BE" dirty="0"/>
          </a:p>
          <a:p>
            <a:pPr lvl="2">
              <a:buFont typeface="Courier New" panose="02070309020205020404" pitchFamily="49" charset="0"/>
              <a:buChar char="o"/>
            </a:pPr>
            <a:endParaRPr lang="en-GB" dirty="0"/>
          </a:p>
          <a:p>
            <a:endParaRPr lang="en-BE" dirty="0"/>
          </a:p>
        </p:txBody>
      </p:sp>
      <p:pic>
        <p:nvPicPr>
          <p:cNvPr id="7" name="Picture 4" descr="Image">
            <a:extLst>
              <a:ext uri="{FF2B5EF4-FFF2-40B4-BE49-F238E27FC236}">
                <a16:creationId xmlns:a16="http://schemas.microsoft.com/office/drawing/2014/main" id="{491CE5F3-EFAD-4D1A-A7BE-F57B2DE3C9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5678" y="2239750"/>
            <a:ext cx="3725067" cy="2483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31EF379B-6023-46BE-97E6-C80E5DA0479D}"/>
              </a:ext>
            </a:extLst>
          </p:cNvPr>
          <p:cNvSpPr txBox="1">
            <a:spLocks/>
          </p:cNvSpPr>
          <p:nvPr/>
        </p:nvSpPr>
        <p:spPr>
          <a:xfrm>
            <a:off x="7435099" y="4788080"/>
            <a:ext cx="6079122" cy="275167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hlinkClick r:id="rId3"/>
              </a:rPr>
              <a:t>https://www.nature.com/articles/nrd.2018.21/figures/1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1821471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06B7A-2AD5-4EB6-9DAF-2470B7991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Wie ben </a:t>
            </a:r>
            <a:r>
              <a:rPr lang="en-BE" dirty="0" err="1"/>
              <a:t>ik</a:t>
            </a:r>
            <a:r>
              <a:rPr lang="en-BE" dirty="0"/>
              <a:t>?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010BC72-817C-40D8-9FDB-DEAEDA70E55B}"/>
              </a:ext>
            </a:extLst>
          </p:cNvPr>
          <p:cNvSpPr txBox="1">
            <a:spLocks/>
          </p:cNvSpPr>
          <p:nvPr/>
        </p:nvSpPr>
        <p:spPr>
          <a:xfrm>
            <a:off x="1172149" y="2108201"/>
            <a:ext cx="8341721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Courier New" panose="02070309020205020404" pitchFamily="49" charset="0"/>
              <a:buChar char="o"/>
            </a:pPr>
            <a:r>
              <a:rPr lang="nl-BE" sz="2000" dirty="0"/>
              <a:t>Master Farmaceutische Wetenschappen</a:t>
            </a:r>
            <a:r>
              <a:rPr lang="en-BE" sz="2000" dirty="0"/>
              <a:t>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BE" sz="2000" dirty="0" err="1"/>
              <a:t>Doctoraat</a:t>
            </a:r>
            <a:r>
              <a:rPr lang="en-BE" sz="2000" dirty="0"/>
              <a:t> in </a:t>
            </a:r>
            <a:r>
              <a:rPr lang="en-BE" sz="2000" dirty="0" err="1"/>
              <a:t>medicinale</a:t>
            </a:r>
            <a:r>
              <a:rPr lang="en-BE" sz="2000" dirty="0"/>
              <a:t>/</a:t>
            </a:r>
            <a:r>
              <a:rPr lang="en-BE" sz="2000" dirty="0" err="1"/>
              <a:t>computationele</a:t>
            </a:r>
            <a:r>
              <a:rPr lang="en-BE" sz="2000" dirty="0"/>
              <a:t> </a:t>
            </a:r>
            <a:r>
              <a:rPr lang="en-BE" sz="2000" dirty="0" err="1"/>
              <a:t>chemie</a:t>
            </a:r>
            <a:r>
              <a:rPr lang="en-BE" sz="2000" dirty="0"/>
              <a:t> </a:t>
            </a:r>
            <a:r>
              <a:rPr lang="en-BE" sz="2000" dirty="0" err="1"/>
              <a:t>onder</a:t>
            </a:r>
            <a:r>
              <a:rPr lang="en-BE" sz="2000" dirty="0"/>
              <a:t> prof. De Winter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BE" sz="2000" dirty="0" err="1"/>
              <a:t>Bij</a:t>
            </a:r>
            <a:r>
              <a:rPr lang="en-BE" sz="2000" dirty="0"/>
              <a:t> Janssen </a:t>
            </a:r>
            <a:r>
              <a:rPr lang="en-BE" sz="2000" dirty="0" err="1"/>
              <a:t>sinds</a:t>
            </a:r>
            <a:r>
              <a:rPr lang="en-BE" sz="2000" dirty="0"/>
              <a:t> 2018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BE" sz="1600" dirty="0" err="1"/>
              <a:t>Ondersteuning</a:t>
            </a:r>
            <a:r>
              <a:rPr lang="en-BE" sz="1600" dirty="0"/>
              <a:t> </a:t>
            </a:r>
            <a:r>
              <a:rPr lang="en-BE" sz="1600" dirty="0" err="1"/>
              <a:t>projectteams</a:t>
            </a:r>
            <a:endParaRPr lang="en-BE" sz="1600" dirty="0"/>
          </a:p>
          <a:p>
            <a:pPr lvl="2">
              <a:buFont typeface="Courier New" panose="02070309020205020404" pitchFamily="49" charset="0"/>
              <a:buChar char="o"/>
            </a:pPr>
            <a:r>
              <a:rPr lang="en-BE" sz="1600" dirty="0" err="1"/>
              <a:t>Ontwerp</a:t>
            </a:r>
            <a:r>
              <a:rPr lang="en-BE" sz="1600" dirty="0"/>
              <a:t> van small molecules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BE" sz="1600" dirty="0" err="1"/>
              <a:t>Bouwen</a:t>
            </a:r>
            <a:r>
              <a:rPr lang="en-BE" sz="1600" dirty="0"/>
              <a:t> van machine learning </a:t>
            </a:r>
            <a:r>
              <a:rPr lang="en-BE" sz="1600" dirty="0" err="1"/>
              <a:t>modellen</a:t>
            </a:r>
            <a:endParaRPr lang="en-BE" sz="1600" dirty="0"/>
          </a:p>
          <a:p>
            <a:pPr lvl="2">
              <a:buFont typeface="Courier New" panose="02070309020205020404" pitchFamily="49" charset="0"/>
              <a:buChar char="o"/>
            </a:pPr>
            <a:endParaRPr lang="en-BE" dirty="0"/>
          </a:p>
          <a:p>
            <a:pPr marL="201168" lvl="1" indent="0">
              <a:buNone/>
            </a:pPr>
            <a:endParaRPr lang="en-BE" dirty="0"/>
          </a:p>
          <a:p>
            <a:pPr lvl="1">
              <a:buFont typeface="Courier New" panose="02070309020205020404" pitchFamily="49" charset="0"/>
              <a:buChar char="o"/>
            </a:pPr>
            <a:endParaRPr lang="en-BE" dirty="0"/>
          </a:p>
          <a:p>
            <a:pPr lvl="1">
              <a:buFont typeface="Courier New" panose="02070309020205020404" pitchFamily="49" charset="0"/>
              <a:buChar char="o"/>
            </a:pPr>
            <a:endParaRPr lang="en-BE" dirty="0"/>
          </a:p>
          <a:p>
            <a:pPr lvl="2">
              <a:buFont typeface="Courier New" panose="02070309020205020404" pitchFamily="49" charset="0"/>
              <a:buChar char="o"/>
            </a:pPr>
            <a:endParaRPr lang="en-GB" dirty="0"/>
          </a:p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5891628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CDCBC-B2C0-4680-A432-4C58BF42D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 err="1"/>
              <a:t>Een</a:t>
            </a:r>
            <a:r>
              <a:rPr lang="en-BE" dirty="0"/>
              <a:t> </a:t>
            </a:r>
            <a:r>
              <a:rPr lang="en-BE" dirty="0" err="1"/>
              <a:t>blik</a:t>
            </a:r>
            <a:r>
              <a:rPr lang="en-BE" dirty="0"/>
              <a:t> op de </a:t>
            </a:r>
            <a:r>
              <a:rPr lang="en-BE" dirty="0" err="1"/>
              <a:t>onderliggende</a:t>
            </a:r>
            <a:r>
              <a:rPr lang="en-BE" dirty="0"/>
              <a:t> </a:t>
            </a:r>
            <a:r>
              <a:rPr lang="en-BE" dirty="0" err="1"/>
              <a:t>technologie</a:t>
            </a:r>
            <a:endParaRPr lang="en-BE" dirty="0"/>
          </a:p>
        </p:txBody>
      </p:sp>
      <p:pic>
        <p:nvPicPr>
          <p:cNvPr id="5" name="Picture 2" descr="gentrl.png">
            <a:extLst>
              <a:ext uri="{FF2B5EF4-FFF2-40B4-BE49-F238E27FC236}">
                <a16:creationId xmlns:a16="http://schemas.microsoft.com/office/drawing/2014/main" id="{005B91D4-32A2-4893-AC3F-57BA8F707B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4337" y="1905248"/>
            <a:ext cx="5662990" cy="4293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1082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9FC97F-79FF-44B6-A6E4-82C9B4F409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 err="1"/>
              <a:t>Verdere</a:t>
            </a:r>
            <a:r>
              <a:rPr lang="en-BE" dirty="0"/>
              <a:t> </a:t>
            </a:r>
            <a:r>
              <a:rPr lang="en-BE" dirty="0" err="1"/>
              <a:t>selectie</a:t>
            </a:r>
            <a:r>
              <a:rPr lang="en-BE" dirty="0"/>
              <a:t> </a:t>
            </a:r>
            <a:r>
              <a:rPr lang="en-BE" dirty="0" err="1"/>
              <a:t>en</a:t>
            </a:r>
            <a:r>
              <a:rPr lang="en-BE" dirty="0"/>
              <a:t> </a:t>
            </a:r>
            <a:r>
              <a:rPr lang="en-BE" dirty="0" err="1"/>
              <a:t>synthese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CE133E-1E2F-432E-875C-B7C465D6A6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4517995" cy="3760891"/>
          </a:xfrm>
        </p:spPr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BE" dirty="0"/>
              <a:t> </a:t>
            </a:r>
            <a:r>
              <a:rPr lang="en-BE" dirty="0" err="1"/>
              <a:t>Filteren</a:t>
            </a:r>
            <a:r>
              <a:rPr lang="en-BE" dirty="0"/>
              <a:t> van </a:t>
            </a:r>
            <a:r>
              <a:rPr lang="en-BE" dirty="0" err="1"/>
              <a:t>moleculen</a:t>
            </a:r>
            <a:r>
              <a:rPr lang="en-BE" dirty="0"/>
              <a:t> door </a:t>
            </a:r>
            <a:r>
              <a:rPr lang="en-BE" dirty="0" err="1"/>
              <a:t>middel</a:t>
            </a:r>
            <a:r>
              <a:rPr lang="en-BE" dirty="0"/>
              <a:t> van: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dirty="0"/>
              <a:t>Molecular descriptor</a:t>
            </a:r>
            <a:r>
              <a:rPr lang="en-BE" dirty="0" err="1"/>
              <a:t>en</a:t>
            </a:r>
            <a:endParaRPr lang="en-BE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BE" dirty="0" err="1"/>
              <a:t>Verwijderen</a:t>
            </a:r>
            <a:r>
              <a:rPr lang="en-GB" dirty="0"/>
              <a:t> reactive and undesirable groups</a:t>
            </a:r>
            <a:endParaRPr lang="en-BE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BE" dirty="0" err="1"/>
              <a:t>Clusteren</a:t>
            </a:r>
            <a:endParaRPr lang="en-BE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BE" dirty="0"/>
              <a:t>Kinase SOM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BE" dirty="0" err="1"/>
              <a:t>Farmacofoor</a:t>
            </a:r>
            <a:r>
              <a:rPr lang="en-BE" dirty="0"/>
              <a:t> screening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BE" dirty="0"/>
              <a:t> 6 </a:t>
            </a:r>
            <a:r>
              <a:rPr lang="en-BE" dirty="0" err="1"/>
              <a:t>moleculen</a:t>
            </a:r>
            <a:r>
              <a:rPr lang="en-BE" dirty="0"/>
              <a:t> </a:t>
            </a:r>
            <a:r>
              <a:rPr lang="en-BE" dirty="0" err="1"/>
              <a:t>getest</a:t>
            </a:r>
            <a:endParaRPr lang="en-BE" dirty="0"/>
          </a:p>
          <a:p>
            <a:pPr>
              <a:buFont typeface="Courier New" panose="02070309020205020404" pitchFamily="49" charset="0"/>
              <a:buChar char="o"/>
            </a:pPr>
            <a:r>
              <a:rPr lang="en-BE" dirty="0"/>
              <a:t> Compound 1 </a:t>
            </a:r>
            <a:r>
              <a:rPr lang="en-BE" dirty="0" err="1"/>
              <a:t>werd</a:t>
            </a:r>
            <a:r>
              <a:rPr lang="en-BE" dirty="0"/>
              <a:t> </a:t>
            </a:r>
            <a:r>
              <a:rPr lang="en-BE" dirty="0" err="1"/>
              <a:t>getest</a:t>
            </a:r>
            <a:r>
              <a:rPr lang="en-BE" dirty="0"/>
              <a:t> in </a:t>
            </a:r>
            <a:r>
              <a:rPr lang="en-BE" dirty="0" err="1"/>
              <a:t>een</a:t>
            </a:r>
            <a:r>
              <a:rPr lang="en-BE" dirty="0"/>
              <a:t> </a:t>
            </a:r>
            <a:r>
              <a:rPr lang="en-BE" dirty="0" err="1"/>
              <a:t>muismodel</a:t>
            </a:r>
            <a:r>
              <a:rPr lang="en-BE" dirty="0"/>
              <a:t>, met </a:t>
            </a:r>
            <a:r>
              <a:rPr lang="en-BE" dirty="0" err="1"/>
              <a:t>een</a:t>
            </a:r>
            <a:r>
              <a:rPr lang="en-BE" dirty="0"/>
              <a:t> </a:t>
            </a:r>
            <a:r>
              <a:rPr lang="en-BE" dirty="0" err="1"/>
              <a:t>halfleven</a:t>
            </a:r>
            <a:r>
              <a:rPr lang="en-BE" dirty="0"/>
              <a:t> van 3.5h</a:t>
            </a:r>
            <a:endParaRPr lang="en-GB" dirty="0"/>
          </a:p>
          <a:p>
            <a:endParaRPr lang="en-BE" dirty="0"/>
          </a:p>
        </p:txBody>
      </p:sp>
      <p:pic>
        <p:nvPicPr>
          <p:cNvPr id="4" name="Picture 2" descr="Fig. 1">
            <a:extLst>
              <a:ext uri="{FF2B5EF4-FFF2-40B4-BE49-F238E27FC236}">
                <a16:creationId xmlns:a16="http://schemas.microsoft.com/office/drawing/2014/main" id="{594E128C-1034-4AD8-91FE-2D75593944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790" t="47520" r="718" b="1739"/>
          <a:stretch/>
        </p:blipFill>
        <p:spPr bwMode="auto">
          <a:xfrm>
            <a:off x="6698270" y="1983440"/>
            <a:ext cx="4326497" cy="4042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11805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9FC97F-79FF-44B6-A6E4-82C9B4F409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Compound 1 </a:t>
            </a:r>
            <a:r>
              <a:rPr lang="en-BE" dirty="0" err="1"/>
              <a:t>lijkt</a:t>
            </a:r>
            <a:r>
              <a:rPr lang="en-BE" dirty="0"/>
              <a:t> op </a:t>
            </a:r>
            <a:r>
              <a:rPr lang="en-BE" dirty="0" err="1"/>
              <a:t>bekende</a:t>
            </a:r>
            <a:r>
              <a:rPr lang="en-BE" dirty="0"/>
              <a:t> DDR1 inhibitor!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51B876-BA8A-4F91-A69B-B217B5A113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9688" y="2034844"/>
            <a:ext cx="6151750" cy="4147690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CB8FFBE-5AF3-492B-8BB9-C9930E59F633}"/>
              </a:ext>
            </a:extLst>
          </p:cNvPr>
          <p:cNvSpPr/>
          <p:nvPr/>
        </p:nvSpPr>
        <p:spPr bwMode="auto">
          <a:xfrm>
            <a:off x="2158476" y="3626970"/>
            <a:ext cx="1956324" cy="1025712"/>
          </a:xfrm>
          <a:prstGeom prst="roundRect">
            <a:avLst/>
          </a:prstGeom>
          <a:noFill/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6200" tIns="38100" rIns="76200" bIns="38100" numCol="1" rtlCol="0" anchor="ctr" anchorCtr="0" compatLnSpc="1">
            <a:prstTxWarp prst="textNoShape">
              <a:avLst/>
            </a:prstTxWarp>
          </a:bodyPr>
          <a:lstStyle/>
          <a:p>
            <a:pPr algn="ctr" defTabSz="761970" fontAlgn="base">
              <a:spcBef>
                <a:spcPct val="0"/>
              </a:spcBef>
              <a:spcAft>
                <a:spcPct val="0"/>
              </a:spcAft>
            </a:pPr>
            <a:endParaRPr lang="en-US" sz="2667" dirty="0" err="1">
              <a:solidFill>
                <a:schemeClr val="bg1"/>
              </a:solidFill>
              <a:latin typeface="Arial" pitchFamily="-110" charset="0"/>
              <a:ea typeface="ヒラギノ角ゴ ProN W3" pitchFamily="-110" charset="-128"/>
              <a:cs typeface="ヒラギノ角ゴ ProN W3" pitchFamily="-110" charset="-128"/>
              <a:sym typeface="Arial" pitchFamily="-110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6C356BC-7386-439A-8B1A-991C3A335E73}"/>
              </a:ext>
            </a:extLst>
          </p:cNvPr>
          <p:cNvSpPr/>
          <p:nvPr/>
        </p:nvSpPr>
        <p:spPr bwMode="auto">
          <a:xfrm>
            <a:off x="4788984" y="3537884"/>
            <a:ext cx="2425364" cy="1025712"/>
          </a:xfrm>
          <a:prstGeom prst="roundRect">
            <a:avLst/>
          </a:prstGeom>
          <a:noFill/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6200" tIns="38100" rIns="76200" bIns="38100" numCol="1" rtlCol="0" anchor="ctr" anchorCtr="0" compatLnSpc="1">
            <a:prstTxWarp prst="textNoShape">
              <a:avLst/>
            </a:prstTxWarp>
          </a:bodyPr>
          <a:lstStyle/>
          <a:p>
            <a:pPr algn="ctr" defTabSz="761970" fontAlgn="base">
              <a:spcBef>
                <a:spcPct val="0"/>
              </a:spcBef>
              <a:spcAft>
                <a:spcPct val="0"/>
              </a:spcAft>
            </a:pPr>
            <a:endParaRPr lang="en-US" sz="2667" dirty="0" err="1">
              <a:solidFill>
                <a:schemeClr val="bg1"/>
              </a:solidFill>
              <a:latin typeface="Arial" pitchFamily="-110" charset="0"/>
              <a:ea typeface="ヒラギノ角ゴ ProN W3" pitchFamily="-110" charset="-128"/>
              <a:cs typeface="ヒラギノ角ゴ ProN W3" pitchFamily="-110" charset="-128"/>
              <a:sym typeface="Arial" pitchFamily="-11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3472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9FC97F-79FF-44B6-A6E4-82C9B4F409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 err="1"/>
              <a:t>Conclusie</a:t>
            </a:r>
            <a:r>
              <a:rPr lang="en-BE" dirty="0"/>
              <a:t>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CE133E-1E2F-432E-875C-B7C465D6A6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BE" dirty="0"/>
              <a:t> </a:t>
            </a:r>
            <a:r>
              <a:rPr lang="en-BE" dirty="0" err="1"/>
              <a:t>Veel</a:t>
            </a:r>
            <a:r>
              <a:rPr lang="en-BE" dirty="0"/>
              <a:t> papers in </a:t>
            </a:r>
            <a:r>
              <a:rPr lang="en-BE" dirty="0" err="1"/>
              <a:t>generatieve</a:t>
            </a:r>
            <a:r>
              <a:rPr lang="en-BE" dirty="0"/>
              <a:t> veld </a:t>
            </a:r>
            <a:r>
              <a:rPr lang="en-BE" dirty="0" err="1"/>
              <a:t>optimaliseren</a:t>
            </a:r>
            <a:r>
              <a:rPr lang="en-BE" dirty="0"/>
              <a:t> </a:t>
            </a:r>
            <a:r>
              <a:rPr lang="en-BE" dirty="0" err="1"/>
              <a:t>simpele</a:t>
            </a:r>
            <a:r>
              <a:rPr lang="en-BE" dirty="0"/>
              <a:t> </a:t>
            </a:r>
            <a:r>
              <a:rPr lang="en-BE" dirty="0" err="1"/>
              <a:t>descriptoren</a:t>
            </a:r>
            <a:r>
              <a:rPr lang="en-BE" dirty="0"/>
              <a:t> </a:t>
            </a:r>
            <a:r>
              <a:rPr lang="en-BE" dirty="0" err="1"/>
              <a:t>zoals</a:t>
            </a:r>
            <a:r>
              <a:rPr lang="en-BE" dirty="0"/>
              <a:t> </a:t>
            </a:r>
            <a:r>
              <a:rPr lang="en-BE" dirty="0" err="1"/>
              <a:t>logP</a:t>
            </a:r>
            <a:r>
              <a:rPr lang="en-BE" dirty="0"/>
              <a:t> – </a:t>
            </a:r>
            <a:r>
              <a:rPr lang="en-BE" dirty="0" err="1"/>
              <a:t>biologische</a:t>
            </a:r>
            <a:r>
              <a:rPr lang="en-BE" dirty="0"/>
              <a:t> </a:t>
            </a:r>
            <a:r>
              <a:rPr lang="en-BE" dirty="0" err="1"/>
              <a:t>validatie</a:t>
            </a:r>
            <a:r>
              <a:rPr lang="en-BE" dirty="0"/>
              <a:t> </a:t>
            </a:r>
            <a:r>
              <a:rPr lang="en-BE" dirty="0" err="1"/>
              <a:t>ligt</a:t>
            </a:r>
            <a:r>
              <a:rPr lang="en-BE" dirty="0"/>
              <a:t> </a:t>
            </a:r>
            <a:r>
              <a:rPr lang="en-BE" dirty="0" err="1"/>
              <a:t>dichter</a:t>
            </a:r>
            <a:r>
              <a:rPr lang="en-BE" dirty="0"/>
              <a:t> </a:t>
            </a:r>
            <a:r>
              <a:rPr lang="en-BE" dirty="0" err="1"/>
              <a:t>bij</a:t>
            </a:r>
            <a:r>
              <a:rPr lang="en-BE" dirty="0"/>
              <a:t> de </a:t>
            </a:r>
            <a:r>
              <a:rPr lang="en-BE" dirty="0" err="1"/>
              <a:t>echte</a:t>
            </a:r>
            <a:r>
              <a:rPr lang="en-BE" dirty="0"/>
              <a:t> </a:t>
            </a:r>
            <a:r>
              <a:rPr lang="en-BE" dirty="0" err="1"/>
              <a:t>toepassing</a:t>
            </a:r>
            <a:endParaRPr lang="en-BE" dirty="0"/>
          </a:p>
          <a:p>
            <a:pPr>
              <a:buFont typeface="Courier New" panose="02070309020205020404" pitchFamily="49" charset="0"/>
              <a:buChar char="o"/>
            </a:pPr>
            <a:r>
              <a:rPr lang="en-BE" dirty="0"/>
              <a:t> DDR1 is </a:t>
            </a:r>
            <a:r>
              <a:rPr lang="en-BE" dirty="0" err="1"/>
              <a:t>een</a:t>
            </a:r>
            <a:r>
              <a:rPr lang="en-BE" dirty="0"/>
              <a:t> “</a:t>
            </a:r>
            <a:r>
              <a:rPr lang="en-BE" dirty="0" err="1"/>
              <a:t>eenvoudig</a:t>
            </a:r>
            <a:r>
              <a:rPr lang="en-BE" dirty="0"/>
              <a:t>” target: </a:t>
            </a:r>
            <a:r>
              <a:rPr lang="en-BE" dirty="0" err="1"/>
              <a:t>veel</a:t>
            </a:r>
            <a:r>
              <a:rPr lang="en-BE" dirty="0"/>
              <a:t> </a:t>
            </a:r>
            <a:r>
              <a:rPr lang="en-BE" dirty="0" err="1"/>
              <a:t>chemische</a:t>
            </a:r>
            <a:r>
              <a:rPr lang="en-BE" dirty="0"/>
              <a:t> </a:t>
            </a:r>
            <a:r>
              <a:rPr lang="en-BE" dirty="0" err="1"/>
              <a:t>materie</a:t>
            </a:r>
            <a:r>
              <a:rPr lang="en-BE" dirty="0"/>
              <a:t> </a:t>
            </a:r>
            <a:r>
              <a:rPr lang="en-BE" dirty="0" err="1"/>
              <a:t>gekend</a:t>
            </a:r>
            <a:r>
              <a:rPr lang="en-BE" dirty="0"/>
              <a:t> + </a:t>
            </a:r>
            <a:r>
              <a:rPr lang="en-BE" dirty="0" err="1"/>
              <a:t>kristalstructuur</a:t>
            </a:r>
            <a:r>
              <a:rPr lang="en-BE" dirty="0"/>
              <a:t> </a:t>
            </a:r>
            <a:r>
              <a:rPr lang="en-BE" dirty="0" err="1"/>
              <a:t>beschikbaar</a:t>
            </a:r>
            <a:endParaRPr lang="en-BE" dirty="0"/>
          </a:p>
          <a:p>
            <a:pPr>
              <a:buFont typeface="Courier New" panose="02070309020205020404" pitchFamily="49" charset="0"/>
              <a:buChar char="o"/>
            </a:pPr>
            <a:r>
              <a:rPr lang="en-BE" dirty="0"/>
              <a:t> </a:t>
            </a:r>
            <a:r>
              <a:rPr lang="en-BE" dirty="0" err="1"/>
              <a:t>Generatieve</a:t>
            </a:r>
            <a:r>
              <a:rPr lang="en-BE" dirty="0"/>
              <a:t> machine learning is </a:t>
            </a:r>
            <a:r>
              <a:rPr lang="en-BE" dirty="0" err="1"/>
              <a:t>een</a:t>
            </a:r>
            <a:r>
              <a:rPr lang="en-BE" dirty="0"/>
              <a:t> </a:t>
            </a:r>
            <a:r>
              <a:rPr lang="en-BE" dirty="0" err="1"/>
              <a:t>interessante</a:t>
            </a:r>
            <a:r>
              <a:rPr lang="en-BE" dirty="0"/>
              <a:t> tool, maar </a:t>
            </a:r>
            <a:r>
              <a:rPr lang="en-BE" dirty="0" err="1"/>
              <a:t>zal</a:t>
            </a:r>
            <a:r>
              <a:rPr lang="en-BE" dirty="0"/>
              <a:t> </a:t>
            </a:r>
            <a:r>
              <a:rPr lang="en-BE" dirty="0" err="1"/>
              <a:t>alleen</a:t>
            </a:r>
            <a:r>
              <a:rPr lang="en-BE" dirty="0"/>
              <a:t> drug discovery </a:t>
            </a:r>
            <a:r>
              <a:rPr lang="en-BE" dirty="0" err="1"/>
              <a:t>niet</a:t>
            </a:r>
            <a:r>
              <a:rPr lang="en-BE" dirty="0"/>
              <a:t> </a:t>
            </a:r>
            <a:r>
              <a:rPr lang="en-BE" dirty="0" err="1"/>
              <a:t>oplossen</a:t>
            </a:r>
            <a:r>
              <a:rPr lang="en-BE" dirty="0"/>
              <a:t>!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BE" dirty="0"/>
              <a:t> </a:t>
            </a:r>
            <a:r>
              <a:rPr lang="en-BE" dirty="0" err="1"/>
              <a:t>Modellen</a:t>
            </a:r>
            <a:r>
              <a:rPr lang="en-BE" dirty="0"/>
              <a:t> </a:t>
            </a:r>
            <a:r>
              <a:rPr lang="en-BE" dirty="0" err="1"/>
              <a:t>moeten</a:t>
            </a:r>
            <a:r>
              <a:rPr lang="en-BE" dirty="0"/>
              <a:t> </a:t>
            </a:r>
            <a:r>
              <a:rPr lang="en-BE" dirty="0" err="1"/>
              <a:t>meer</a:t>
            </a:r>
            <a:r>
              <a:rPr lang="en-BE" dirty="0"/>
              <a:t> synthesis-aware </a:t>
            </a:r>
            <a:r>
              <a:rPr lang="en-BE" dirty="0" err="1"/>
              <a:t>worden</a:t>
            </a:r>
            <a:r>
              <a:rPr lang="en-BE" dirty="0"/>
              <a:t> om </a:t>
            </a:r>
            <a:r>
              <a:rPr lang="en-BE" dirty="0" err="1"/>
              <a:t>breder</a:t>
            </a:r>
            <a:r>
              <a:rPr lang="en-BE" dirty="0"/>
              <a:t> </a:t>
            </a:r>
            <a:r>
              <a:rPr lang="en-BE" dirty="0" err="1"/>
              <a:t>inzetbaar</a:t>
            </a:r>
            <a:r>
              <a:rPr lang="en-BE" dirty="0"/>
              <a:t> </a:t>
            </a:r>
            <a:r>
              <a:rPr lang="en-BE" dirty="0" err="1"/>
              <a:t>te</a:t>
            </a:r>
            <a:r>
              <a:rPr lang="en-BE" dirty="0"/>
              <a:t> </a:t>
            </a:r>
            <a:r>
              <a:rPr lang="en-BE" dirty="0" err="1"/>
              <a:t>zijn</a:t>
            </a:r>
            <a:r>
              <a:rPr lang="en-BE" dirty="0"/>
              <a:t>.</a:t>
            </a:r>
          </a:p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4497938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C3BCAC7-F940-4B9D-8EE6-BBD7089B82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Case study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CDD4F43-EB33-4F3C-AA9B-86A69CC403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BE" dirty="0"/>
              <a:t>STOKES et al.</a:t>
            </a:r>
          </a:p>
        </p:txBody>
      </p:sp>
    </p:spTree>
    <p:extLst>
      <p:ext uri="{BB962C8B-B14F-4D97-AF65-F5344CB8AC3E}">
        <p14:creationId xmlns:p14="http://schemas.microsoft.com/office/powerpoint/2010/main" val="25998324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3B3CBD-38F6-4E0D-888E-4D6A1F269D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BE" sz="4000" dirty="0"/>
              <a:t>Deep learning for antibiotic discovery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68ED63-627E-41C5-A9AB-DA558BC7A8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5126" y="1980998"/>
            <a:ext cx="6846576" cy="4149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22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E24B30-8265-4053-B6DF-FAE364E7BE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BE" sz="4000" dirty="0"/>
              <a:t>Deep learning for antibiotic discovery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D8D7884-EB0B-40E8-92FD-892E27CFC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5417820" cy="3760891"/>
          </a:xfrm>
        </p:spPr>
        <p:txBody>
          <a:bodyPr/>
          <a:lstStyle/>
          <a:p>
            <a:r>
              <a:rPr lang="en-BE" dirty="0"/>
              <a:t>Doel: drug repurposing via AI om </a:t>
            </a:r>
            <a:r>
              <a:rPr lang="en-BE" dirty="0" err="1"/>
              <a:t>antibioticaresistente</a:t>
            </a:r>
            <a:r>
              <a:rPr lang="en-BE" dirty="0"/>
              <a:t> </a:t>
            </a:r>
            <a:r>
              <a:rPr lang="en-BE" dirty="0" err="1"/>
              <a:t>bacteriën</a:t>
            </a:r>
            <a:r>
              <a:rPr lang="en-BE" dirty="0"/>
              <a:t> </a:t>
            </a:r>
            <a:r>
              <a:rPr lang="en-BE" dirty="0" err="1"/>
              <a:t>te</a:t>
            </a:r>
            <a:r>
              <a:rPr lang="en-BE" dirty="0"/>
              <a:t> </a:t>
            </a:r>
            <a:r>
              <a:rPr lang="en-BE" dirty="0" err="1"/>
              <a:t>bestrijden</a:t>
            </a:r>
            <a:endParaRPr lang="en-BE" dirty="0"/>
          </a:p>
          <a:p>
            <a:r>
              <a:rPr lang="en-BE" dirty="0" err="1"/>
              <a:t>Trainingsdata</a:t>
            </a:r>
            <a:r>
              <a:rPr lang="en-BE" dirty="0"/>
              <a:t>: 2335 </a:t>
            </a:r>
            <a:r>
              <a:rPr lang="en-BE" dirty="0" err="1"/>
              <a:t>moleculen</a:t>
            </a:r>
            <a:r>
              <a:rPr lang="en-BE" dirty="0"/>
              <a:t> </a:t>
            </a:r>
            <a:r>
              <a:rPr lang="en-BE" dirty="0" err="1"/>
              <a:t>uit</a:t>
            </a:r>
            <a:r>
              <a:rPr lang="en-BE" dirty="0"/>
              <a:t> </a:t>
            </a:r>
            <a:r>
              <a:rPr lang="en-BE" dirty="0" err="1"/>
              <a:t>natuurlijke</a:t>
            </a:r>
            <a:r>
              <a:rPr lang="en-BE" dirty="0"/>
              <a:t> </a:t>
            </a:r>
            <a:r>
              <a:rPr lang="en-BE" dirty="0" err="1"/>
              <a:t>producten</a:t>
            </a:r>
            <a:r>
              <a:rPr lang="en-BE" dirty="0"/>
              <a:t> + approved drugs</a:t>
            </a:r>
          </a:p>
          <a:p>
            <a:endParaRPr lang="en-BE" dirty="0"/>
          </a:p>
          <a:p>
            <a:endParaRPr lang="en-BE" dirty="0"/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1A395D75-2E1D-4DF7-B5B7-E4FCE255686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66679" b="66557"/>
          <a:stretch/>
        </p:blipFill>
        <p:spPr>
          <a:xfrm>
            <a:off x="6717280" y="2108201"/>
            <a:ext cx="3112519" cy="2339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4116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C48A57-FF17-4941-9F5E-6F7C4DCB7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 err="1"/>
              <a:t>ChemProp</a:t>
            </a:r>
            <a:r>
              <a:rPr lang="en-BE" dirty="0"/>
              <a:t> model</a:t>
            </a:r>
          </a:p>
        </p:txBody>
      </p:sp>
      <p:pic>
        <p:nvPicPr>
          <p:cNvPr id="6" name="Content Placeholder 5" descr="Diagram&#10;&#10;Description automatically generated">
            <a:extLst>
              <a:ext uri="{FF2B5EF4-FFF2-40B4-BE49-F238E27FC236}">
                <a16:creationId xmlns:a16="http://schemas.microsoft.com/office/drawing/2014/main" id="{E59CAAFD-843D-4A2F-9600-8C4E4442F1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530" y="2702771"/>
            <a:ext cx="4876800" cy="2571750"/>
          </a:xfrm>
        </p:spPr>
      </p:pic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75C5EC39-1205-4CBE-A27D-251657B24BF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95" r="33782" b="66557"/>
          <a:stretch/>
        </p:blipFill>
        <p:spPr>
          <a:xfrm>
            <a:off x="7490012" y="2985247"/>
            <a:ext cx="3065929" cy="2339788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A93CEC7-B7FF-4263-9C76-A1CE305F1BA1}"/>
              </a:ext>
            </a:extLst>
          </p:cNvPr>
          <p:cNvSpPr txBox="1">
            <a:spLocks/>
          </p:cNvSpPr>
          <p:nvPr/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BE" dirty="0"/>
              <a:t>Message passing neural network</a:t>
            </a:r>
          </a:p>
          <a:p>
            <a:endParaRPr lang="en-BE" dirty="0"/>
          </a:p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4698381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623107-EB04-48A1-BAD4-911FFF759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 err="1"/>
              <a:t>Screenen</a:t>
            </a:r>
            <a:r>
              <a:rPr lang="en-BE" dirty="0"/>
              <a:t> </a:t>
            </a:r>
            <a:r>
              <a:rPr lang="en-BE" dirty="0" err="1"/>
              <a:t>naar</a:t>
            </a:r>
            <a:r>
              <a:rPr lang="en-BE" dirty="0"/>
              <a:t> </a:t>
            </a:r>
            <a:r>
              <a:rPr lang="en-BE" dirty="0" err="1"/>
              <a:t>nieuwe</a:t>
            </a:r>
            <a:r>
              <a:rPr lang="en-BE" dirty="0"/>
              <a:t> compounds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F6577A-BD79-4A78-8748-DA17CB0416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Courier New" panose="02070309020205020404" pitchFamily="49" charset="0"/>
              <a:buChar char="o"/>
            </a:pPr>
            <a:r>
              <a:rPr lang="en-BE" dirty="0"/>
              <a:t> 6111 </a:t>
            </a:r>
            <a:r>
              <a:rPr lang="en-BE" dirty="0" err="1"/>
              <a:t>moleculen</a:t>
            </a:r>
            <a:r>
              <a:rPr lang="en-BE" dirty="0"/>
              <a:t> </a:t>
            </a:r>
            <a:r>
              <a:rPr lang="en-BE" dirty="0" err="1"/>
              <a:t>uit</a:t>
            </a:r>
            <a:r>
              <a:rPr lang="en-BE" dirty="0"/>
              <a:t> drug repurposing hub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BE" dirty="0"/>
              <a:t> Top 99 </a:t>
            </a:r>
            <a:r>
              <a:rPr lang="en-BE" dirty="0" err="1"/>
              <a:t>geselecteerd</a:t>
            </a:r>
            <a:r>
              <a:rPr lang="en-BE" dirty="0"/>
              <a:t> </a:t>
            </a:r>
            <a:r>
              <a:rPr lang="en-BE" dirty="0" err="1"/>
              <a:t>en</a:t>
            </a:r>
            <a:r>
              <a:rPr lang="en-BE" dirty="0"/>
              <a:t> </a:t>
            </a:r>
            <a:r>
              <a:rPr lang="en-BE" dirty="0" err="1"/>
              <a:t>getest</a:t>
            </a:r>
            <a:endParaRPr lang="en-BE" dirty="0"/>
          </a:p>
          <a:p>
            <a:pPr>
              <a:buFont typeface="Courier New" panose="02070309020205020404" pitchFamily="49" charset="0"/>
              <a:buChar char="o"/>
            </a:pPr>
            <a:r>
              <a:rPr lang="en-BE" dirty="0"/>
              <a:t> 51 </a:t>
            </a:r>
            <a:r>
              <a:rPr lang="en-BE" dirty="0" err="1"/>
              <a:t>moleculen</a:t>
            </a:r>
            <a:r>
              <a:rPr lang="en-BE" dirty="0"/>
              <a:t> </a:t>
            </a:r>
            <a:r>
              <a:rPr lang="en-BE" dirty="0" err="1"/>
              <a:t>vertonen</a:t>
            </a:r>
            <a:r>
              <a:rPr lang="en-BE" dirty="0"/>
              <a:t> </a:t>
            </a:r>
            <a:r>
              <a:rPr lang="en-BE" dirty="0" err="1"/>
              <a:t>groei-inhibitie</a:t>
            </a:r>
            <a:r>
              <a:rPr lang="en-BE" dirty="0"/>
              <a:t> ten </a:t>
            </a:r>
            <a:r>
              <a:rPr lang="en-BE" dirty="0" err="1"/>
              <a:t>opzichte</a:t>
            </a:r>
            <a:r>
              <a:rPr lang="en-BE" dirty="0"/>
              <a:t> van </a:t>
            </a:r>
            <a:r>
              <a:rPr lang="en-BE" dirty="0" err="1"/>
              <a:t>E.Coli</a:t>
            </a:r>
            <a:r>
              <a:rPr lang="en-BE" dirty="0"/>
              <a:t>!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BE" dirty="0" err="1"/>
              <a:t>Meest</a:t>
            </a:r>
            <a:r>
              <a:rPr lang="en-BE" dirty="0"/>
              <a:t> </a:t>
            </a:r>
            <a:r>
              <a:rPr lang="en-BE" dirty="0" err="1"/>
              <a:t>interessente</a:t>
            </a:r>
            <a:r>
              <a:rPr lang="en-BE" dirty="0"/>
              <a:t> compound: </a:t>
            </a:r>
            <a:r>
              <a:rPr lang="en-BE" dirty="0" err="1"/>
              <a:t>Halicin</a:t>
            </a:r>
            <a:r>
              <a:rPr lang="en-BE" dirty="0"/>
              <a:t>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BE" dirty="0" err="1"/>
              <a:t>Oorspronkelijk</a:t>
            </a:r>
            <a:r>
              <a:rPr lang="en-BE" dirty="0"/>
              <a:t> </a:t>
            </a:r>
            <a:r>
              <a:rPr lang="en-BE" dirty="0" err="1"/>
              <a:t>ontwikkeld</a:t>
            </a:r>
            <a:r>
              <a:rPr lang="en-BE" dirty="0"/>
              <a:t> </a:t>
            </a:r>
            <a:r>
              <a:rPr lang="en-BE" dirty="0" err="1"/>
              <a:t>voor</a:t>
            </a:r>
            <a:r>
              <a:rPr lang="en-BE" dirty="0"/>
              <a:t> diabetes, </a:t>
            </a:r>
            <a:r>
              <a:rPr lang="en-BE" dirty="0" err="1"/>
              <a:t>preklinisch</a:t>
            </a:r>
            <a:r>
              <a:rPr lang="en-BE" dirty="0"/>
              <a:t> molecule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BE" dirty="0"/>
              <a:t>Lage </a:t>
            </a:r>
            <a:r>
              <a:rPr lang="en-BE" dirty="0" err="1"/>
              <a:t>voorspelde</a:t>
            </a:r>
            <a:r>
              <a:rPr lang="en-BE" dirty="0"/>
              <a:t> </a:t>
            </a:r>
            <a:r>
              <a:rPr lang="en-BE" dirty="0" err="1"/>
              <a:t>toxiciteit</a:t>
            </a:r>
            <a:endParaRPr lang="en-BE" dirty="0"/>
          </a:p>
          <a:p>
            <a:pPr lvl="1">
              <a:buFont typeface="Courier New" panose="02070309020205020404" pitchFamily="49" charset="0"/>
              <a:buChar char="o"/>
            </a:pPr>
            <a:endParaRPr lang="en-BE" dirty="0"/>
          </a:p>
          <a:p>
            <a:endParaRPr lang="en-BE" dirty="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D3237B87-B38D-4398-BDAA-1C248C7631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8764" y="3086100"/>
            <a:ext cx="3851979" cy="2938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8631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08BBB9-AD0B-4E8C-87C2-D4779418D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Profiling van </a:t>
            </a:r>
            <a:r>
              <a:rPr lang="en-BE" dirty="0" err="1"/>
              <a:t>Halicin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831C12-2FF2-441C-B087-FB30132EEF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5119413" cy="3760891"/>
          </a:xfrm>
        </p:spPr>
        <p:txBody>
          <a:bodyPr/>
          <a:lstStyle/>
          <a:p>
            <a:r>
              <a:rPr lang="en-BE" dirty="0" err="1"/>
              <a:t>Werkzaam</a:t>
            </a:r>
            <a:r>
              <a:rPr lang="en-BE" dirty="0"/>
              <a:t> in </a:t>
            </a:r>
            <a:r>
              <a:rPr lang="en-BE" dirty="0" err="1"/>
              <a:t>muismodel</a:t>
            </a:r>
            <a:r>
              <a:rPr lang="en-BE" dirty="0"/>
              <a:t> van </a:t>
            </a:r>
            <a:r>
              <a:rPr lang="en-BE" dirty="0" err="1"/>
              <a:t>infectie</a:t>
            </a:r>
            <a:endParaRPr lang="en-BE" dirty="0"/>
          </a:p>
          <a:p>
            <a:r>
              <a:rPr lang="en-BE" dirty="0" err="1"/>
              <a:t>Nieuw</a:t>
            </a:r>
            <a:r>
              <a:rPr lang="en-BE" dirty="0"/>
              <a:t> </a:t>
            </a:r>
            <a:r>
              <a:rPr lang="en-BE" dirty="0" err="1"/>
              <a:t>mechanisme</a:t>
            </a:r>
            <a:r>
              <a:rPr lang="en-BE" dirty="0"/>
              <a:t>: </a:t>
            </a:r>
            <a:r>
              <a:rPr lang="en-BE" dirty="0" err="1"/>
              <a:t>intracellulaire</a:t>
            </a:r>
            <a:r>
              <a:rPr lang="en-BE" dirty="0"/>
              <a:t> </a:t>
            </a:r>
            <a:r>
              <a:rPr lang="en-BE" dirty="0" err="1"/>
              <a:t>ijzersequestratie</a:t>
            </a:r>
            <a:r>
              <a:rPr lang="en-BE" dirty="0"/>
              <a:t> wat pH </a:t>
            </a:r>
            <a:r>
              <a:rPr lang="en-BE" dirty="0" err="1"/>
              <a:t>balans</a:t>
            </a:r>
            <a:r>
              <a:rPr lang="en-BE" dirty="0"/>
              <a:t> </a:t>
            </a:r>
            <a:r>
              <a:rPr lang="en-BE" dirty="0" err="1"/>
              <a:t>verstoort</a:t>
            </a:r>
            <a:endParaRPr lang="en-BE" dirty="0"/>
          </a:p>
          <a:p>
            <a:endParaRPr lang="en-BE" dirty="0"/>
          </a:p>
          <a:p>
            <a:endParaRPr lang="en-B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6363C1-B363-4A6A-A369-2B8F70C32A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8445" y="2108201"/>
            <a:ext cx="4486275" cy="3609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6255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6796B-795A-41C3-8B68-B81A2AAD6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BE" sz="4400" dirty="0"/>
              <a:t>Machine learning vs deep learning?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652B09D-4D51-42DC-93D5-2ADFBA1434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07" b="3114"/>
          <a:stretch/>
        </p:blipFill>
        <p:spPr>
          <a:xfrm>
            <a:off x="914400" y="2191870"/>
            <a:ext cx="7134561" cy="3805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5037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E9E2CC9-BAC6-4EAD-B36C-4108E65019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 err="1"/>
              <a:t>Andere</a:t>
            </a:r>
            <a:r>
              <a:rPr lang="en-BE" dirty="0"/>
              <a:t> </a:t>
            </a:r>
            <a:r>
              <a:rPr lang="en-BE" dirty="0" err="1"/>
              <a:t>toepassingen</a:t>
            </a:r>
            <a:endParaRPr lang="en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1414844-209D-4683-BD75-3280662D58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BE" dirty="0"/>
              <a:t>AI in drug discovery</a:t>
            </a:r>
          </a:p>
        </p:txBody>
      </p:sp>
    </p:spTree>
    <p:extLst>
      <p:ext uri="{BB962C8B-B14F-4D97-AF65-F5344CB8AC3E}">
        <p14:creationId xmlns:p14="http://schemas.microsoft.com/office/powerpoint/2010/main" val="31530485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6E52E1E-A1F1-4A38-91FB-6EB7CC339E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AI </a:t>
            </a:r>
            <a:r>
              <a:rPr lang="en-BE" dirty="0" err="1"/>
              <a:t>voor</a:t>
            </a:r>
            <a:r>
              <a:rPr lang="en-BE" dirty="0"/>
              <a:t> </a:t>
            </a:r>
            <a:r>
              <a:rPr lang="en-BE" dirty="0" err="1"/>
              <a:t>retrosynthese</a:t>
            </a:r>
            <a:endParaRPr lang="en-B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F67DF14-5A27-45AD-BC0A-F9182F1E6E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3628143" cy="3760891"/>
          </a:xfrm>
        </p:spPr>
        <p:txBody>
          <a:bodyPr/>
          <a:lstStyle/>
          <a:p>
            <a:r>
              <a:rPr lang="en-BE" dirty="0" err="1"/>
              <a:t>AiZynthfinder</a:t>
            </a:r>
            <a:r>
              <a:rPr lang="en-BE" dirty="0"/>
              <a:t> </a:t>
            </a:r>
            <a:r>
              <a:rPr lang="en-BE" dirty="0" err="1"/>
              <a:t>gebruikt</a:t>
            </a:r>
            <a:r>
              <a:rPr lang="en-BE" dirty="0"/>
              <a:t> </a:t>
            </a:r>
            <a:r>
              <a:rPr lang="en-BE" dirty="0" err="1"/>
              <a:t>reactie</a:t>
            </a:r>
            <a:r>
              <a:rPr lang="en-BE" dirty="0"/>
              <a:t> templates </a:t>
            </a:r>
            <a:r>
              <a:rPr lang="en-BE" dirty="0" err="1"/>
              <a:t>en</a:t>
            </a:r>
            <a:r>
              <a:rPr lang="en-BE" dirty="0"/>
              <a:t> </a:t>
            </a:r>
            <a:r>
              <a:rPr lang="en-BE" dirty="0" err="1"/>
              <a:t>een</a:t>
            </a:r>
            <a:r>
              <a:rPr lang="en-BE" dirty="0"/>
              <a:t> databank </a:t>
            </a:r>
            <a:r>
              <a:rPr lang="en-BE" dirty="0" err="1"/>
              <a:t>aan</a:t>
            </a:r>
            <a:r>
              <a:rPr lang="en-BE" dirty="0"/>
              <a:t> </a:t>
            </a:r>
            <a:r>
              <a:rPr lang="en-BE" dirty="0" err="1"/>
              <a:t>reagentia</a:t>
            </a:r>
            <a:r>
              <a:rPr lang="en-BE" dirty="0"/>
              <a:t> om </a:t>
            </a:r>
            <a:r>
              <a:rPr lang="en-BE" dirty="0" err="1"/>
              <a:t>syntheseroutes</a:t>
            </a:r>
            <a:r>
              <a:rPr lang="en-BE" dirty="0"/>
              <a:t> </a:t>
            </a:r>
            <a:r>
              <a:rPr lang="en-BE" dirty="0" err="1"/>
              <a:t>voor</a:t>
            </a:r>
            <a:r>
              <a:rPr lang="en-BE" dirty="0"/>
              <a:t> </a:t>
            </a:r>
            <a:r>
              <a:rPr lang="en-BE" dirty="0" err="1"/>
              <a:t>te</a:t>
            </a:r>
            <a:r>
              <a:rPr lang="en-BE" dirty="0"/>
              <a:t> </a:t>
            </a:r>
            <a:r>
              <a:rPr lang="en-BE" dirty="0" err="1"/>
              <a:t>stellen</a:t>
            </a:r>
            <a:endParaRPr lang="en-BE" dirty="0"/>
          </a:p>
          <a:p>
            <a:r>
              <a:rPr lang="en-BE" dirty="0"/>
              <a:t>Monte </a:t>
            </a:r>
            <a:r>
              <a:rPr lang="en-BE" dirty="0" err="1"/>
              <a:t>carlo</a:t>
            </a:r>
            <a:r>
              <a:rPr lang="en-BE" dirty="0"/>
              <a:t> tree search </a:t>
            </a:r>
            <a:r>
              <a:rPr lang="en-BE" dirty="0" err="1"/>
              <a:t>als</a:t>
            </a:r>
            <a:r>
              <a:rPr lang="en-BE" dirty="0"/>
              <a:t> </a:t>
            </a:r>
            <a:r>
              <a:rPr lang="en-BE" dirty="0" err="1"/>
              <a:t>algoritme</a:t>
            </a:r>
            <a:endParaRPr lang="en-BE" dirty="0"/>
          </a:p>
          <a:p>
            <a:endParaRPr lang="en-BE" dirty="0"/>
          </a:p>
        </p:txBody>
      </p:sp>
      <p:pic>
        <p:nvPicPr>
          <p:cNvPr id="1026" name="Picture 2" descr="Fig. 3">
            <a:extLst>
              <a:ext uri="{FF2B5EF4-FFF2-40B4-BE49-F238E27FC236}">
                <a16:creationId xmlns:a16="http://schemas.microsoft.com/office/drawing/2014/main" id="{00DA70F5-C55A-46C8-BF95-CF4B32B3BD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900136"/>
            <a:ext cx="5181632" cy="4177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60754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6F2A7-1D27-7543-DAA6-1B6925FFC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Voorspellen van reactie succesrate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687204-4144-C295-C2F8-F5277BAD67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Model voorspelt of reactie werkt of niet (&gt;5% yield)</a:t>
            </a:r>
          </a:p>
          <a:p>
            <a:r>
              <a:rPr lang="nl-BE" dirty="0"/>
              <a:t>Kan gebruikt worden als reagent recommender</a:t>
            </a:r>
          </a:p>
          <a:p>
            <a:endParaRPr lang="en-B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8B00E7-25E6-ED98-1CE8-7B67B91CCE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3824" y="3705994"/>
            <a:ext cx="8737600" cy="216309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3BFCE87-001B-17E3-45A8-8AFDEDEA1CE5}"/>
              </a:ext>
            </a:extLst>
          </p:cNvPr>
          <p:cNvSpPr txBox="1"/>
          <p:nvPr/>
        </p:nvSpPr>
        <p:spPr>
          <a:xfrm>
            <a:off x="1097280" y="6007100"/>
            <a:ext cx="8737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effectLst/>
              </a:rPr>
              <a:t>Global Reactivity Models are Impactful in Industrial Synthesis Applications, </a:t>
            </a:r>
            <a:r>
              <a:rPr lang="en-GB" sz="1400" dirty="0" err="1">
                <a:effectLst/>
              </a:rPr>
              <a:t>arxiv</a:t>
            </a:r>
            <a:r>
              <a:rPr lang="en-GB" sz="1400" dirty="0">
                <a:effectLst/>
              </a:rPr>
              <a:t> </a:t>
            </a:r>
            <a:endParaRPr lang="en-BE" sz="1400" dirty="0"/>
          </a:p>
        </p:txBody>
      </p:sp>
    </p:spTree>
    <p:extLst>
      <p:ext uri="{BB962C8B-B14F-4D97-AF65-F5344CB8AC3E}">
        <p14:creationId xmlns:p14="http://schemas.microsoft.com/office/powerpoint/2010/main" val="38995208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0EE07-2DA7-4D48-9EDE-C2153FFD76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 err="1"/>
              <a:t>Acceleratie</a:t>
            </a:r>
            <a:r>
              <a:rPr lang="en-BE" dirty="0"/>
              <a:t> van QM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D15ACB86-9995-45AA-8957-E601F84B6A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403" y="2326482"/>
            <a:ext cx="6191966" cy="2964936"/>
          </a:xfr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F91F410-BDA2-4718-962E-4EF686EF6861}"/>
              </a:ext>
            </a:extLst>
          </p:cNvPr>
          <p:cNvSpPr txBox="1">
            <a:spLocks/>
          </p:cNvSpPr>
          <p:nvPr/>
        </p:nvSpPr>
        <p:spPr>
          <a:xfrm>
            <a:off x="7161904" y="2014071"/>
            <a:ext cx="4799255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BE" dirty="0"/>
              <a:t>QM-</a:t>
            </a:r>
            <a:r>
              <a:rPr lang="en-BE" dirty="0" err="1"/>
              <a:t>berekeningen</a:t>
            </a:r>
            <a:r>
              <a:rPr lang="en-BE" dirty="0"/>
              <a:t> </a:t>
            </a:r>
            <a:r>
              <a:rPr lang="en-BE" dirty="0" err="1"/>
              <a:t>zijn</a:t>
            </a:r>
            <a:r>
              <a:rPr lang="en-BE" dirty="0"/>
              <a:t> </a:t>
            </a:r>
            <a:r>
              <a:rPr lang="en-BE" dirty="0" err="1"/>
              <a:t>nuttig</a:t>
            </a:r>
            <a:r>
              <a:rPr lang="en-BE" dirty="0"/>
              <a:t> </a:t>
            </a:r>
            <a:r>
              <a:rPr lang="en-BE" dirty="0" err="1"/>
              <a:t>voor</a:t>
            </a:r>
            <a:r>
              <a:rPr lang="en-BE" dirty="0"/>
              <a:t> </a:t>
            </a:r>
            <a:r>
              <a:rPr lang="en-BE" dirty="0" err="1"/>
              <a:t>vele</a:t>
            </a:r>
            <a:r>
              <a:rPr lang="en-BE" dirty="0"/>
              <a:t> </a:t>
            </a:r>
            <a:r>
              <a:rPr lang="en-BE" dirty="0" err="1"/>
              <a:t>farmaceutische</a:t>
            </a:r>
            <a:r>
              <a:rPr lang="en-BE" dirty="0"/>
              <a:t> </a:t>
            </a:r>
            <a:r>
              <a:rPr lang="en-BE" dirty="0" err="1"/>
              <a:t>eigenschappen</a:t>
            </a:r>
            <a:r>
              <a:rPr lang="en-BE" dirty="0"/>
              <a:t> </a:t>
            </a:r>
            <a:r>
              <a:rPr lang="en-BE" dirty="0" err="1"/>
              <a:t>zoals</a:t>
            </a:r>
            <a:r>
              <a:rPr lang="en-BE" dirty="0"/>
              <a:t> </a:t>
            </a:r>
            <a:r>
              <a:rPr lang="en-BE" dirty="0" err="1"/>
              <a:t>chemische</a:t>
            </a:r>
            <a:r>
              <a:rPr lang="en-BE" dirty="0"/>
              <a:t> </a:t>
            </a:r>
            <a:r>
              <a:rPr lang="en-BE" dirty="0" err="1"/>
              <a:t>stabiliteit</a:t>
            </a:r>
            <a:r>
              <a:rPr lang="en-BE" dirty="0"/>
              <a:t>, </a:t>
            </a:r>
            <a:r>
              <a:rPr lang="en-BE" dirty="0" err="1"/>
              <a:t>conformationele</a:t>
            </a:r>
            <a:r>
              <a:rPr lang="en-BE" dirty="0"/>
              <a:t> </a:t>
            </a:r>
            <a:r>
              <a:rPr lang="en-BE" dirty="0" err="1"/>
              <a:t>energie</a:t>
            </a:r>
            <a:r>
              <a:rPr lang="en-BE" dirty="0"/>
              <a:t>, </a:t>
            </a:r>
            <a:r>
              <a:rPr lang="en-BE" dirty="0" err="1"/>
              <a:t>covalente</a:t>
            </a:r>
            <a:r>
              <a:rPr lang="en-BE" dirty="0"/>
              <a:t> binding, ... </a:t>
            </a:r>
          </a:p>
          <a:p>
            <a:r>
              <a:rPr lang="en-BE" dirty="0" err="1"/>
              <a:t>Computationeel</a:t>
            </a:r>
            <a:r>
              <a:rPr lang="en-BE" dirty="0"/>
              <a:t> </a:t>
            </a:r>
            <a:r>
              <a:rPr lang="en-BE" dirty="0" err="1"/>
              <a:t>kostelijk</a:t>
            </a:r>
            <a:r>
              <a:rPr lang="en-BE" dirty="0"/>
              <a:t> </a:t>
            </a:r>
            <a:r>
              <a:rPr lang="en-BE" dirty="0" err="1"/>
              <a:t>en</a:t>
            </a:r>
            <a:r>
              <a:rPr lang="en-BE" dirty="0"/>
              <a:t> </a:t>
            </a:r>
            <a:r>
              <a:rPr lang="en-BE" dirty="0" err="1"/>
              <a:t>moeilijk</a:t>
            </a:r>
            <a:r>
              <a:rPr lang="en-BE" dirty="0"/>
              <a:t> </a:t>
            </a:r>
            <a:r>
              <a:rPr lang="en-BE" i="1" dirty="0"/>
              <a:t>at scale</a:t>
            </a:r>
            <a:r>
              <a:rPr lang="en-BE" dirty="0"/>
              <a:t> </a:t>
            </a:r>
            <a:r>
              <a:rPr lang="en-BE" dirty="0" err="1"/>
              <a:t>te</a:t>
            </a:r>
            <a:r>
              <a:rPr lang="en-BE" dirty="0"/>
              <a:t> </a:t>
            </a:r>
            <a:r>
              <a:rPr lang="en-BE" dirty="0" err="1"/>
              <a:t>gebruiken</a:t>
            </a:r>
            <a:r>
              <a:rPr lang="en-BE" dirty="0"/>
              <a:t>!</a:t>
            </a:r>
          </a:p>
          <a:p>
            <a:r>
              <a:rPr lang="en-BE" dirty="0"/>
              <a:t>QM-ML </a:t>
            </a:r>
            <a:r>
              <a:rPr lang="en-BE" dirty="0" err="1"/>
              <a:t>modellen</a:t>
            </a:r>
            <a:r>
              <a:rPr lang="en-BE" dirty="0"/>
              <a:t> </a:t>
            </a:r>
            <a:r>
              <a:rPr lang="en-BE" dirty="0" err="1"/>
              <a:t>bieden</a:t>
            </a:r>
            <a:r>
              <a:rPr lang="en-BE" dirty="0"/>
              <a:t> DFT-like performance at forcefield cost</a:t>
            </a:r>
          </a:p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4073801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FF9F21-6440-F2F0-FD5A-0A3A651292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Alphafold</a:t>
            </a:r>
            <a:endParaRPr lang="en-BE" dirty="0"/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935289BC-18A2-BD6E-9C45-2704CBECDC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2296" y="2219218"/>
            <a:ext cx="6269297" cy="3526480"/>
          </a:xfr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1DD704F-08F8-4F44-FCD9-F684DAE3DABC}"/>
              </a:ext>
            </a:extLst>
          </p:cNvPr>
          <p:cNvSpPr txBox="1">
            <a:spLocks/>
          </p:cNvSpPr>
          <p:nvPr/>
        </p:nvSpPr>
        <p:spPr>
          <a:xfrm>
            <a:off x="1097280" y="2102012"/>
            <a:ext cx="4799255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dirty="0"/>
              <a:t>Bijzonder performante structuurvoorspelling met behulp van AI</a:t>
            </a:r>
          </a:p>
          <a:p>
            <a:r>
              <a:rPr lang="nl-BE" dirty="0"/>
              <a:t>Globale structuur komt goed overeen, maar kleinere side chains zijn vaak nog niet voldoende accuraat (bv voor docking). </a:t>
            </a:r>
            <a:endParaRPr lang="en-B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799C67-BA28-86D6-C41D-4A72AB30849A}"/>
              </a:ext>
            </a:extLst>
          </p:cNvPr>
          <p:cNvSpPr txBox="1"/>
          <p:nvPr/>
        </p:nvSpPr>
        <p:spPr>
          <a:xfrm>
            <a:off x="767994" y="5451178"/>
            <a:ext cx="609771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BE" dirty="0">
                <a:hlinkClick r:id="rId3"/>
              </a:rPr>
              <a:t>https://www.nature.com/articles/s41586-021-03819-2</a:t>
            </a:r>
          </a:p>
          <a:p>
            <a:r>
              <a:rPr lang="en-BE" dirty="0">
                <a:hlinkClick r:id="rId3"/>
              </a:rPr>
              <a:t>https://chemrxiv.org/engage/chemrxiv/article-details/6316a14149042ab863cd0481</a:t>
            </a:r>
            <a:r>
              <a:rPr lang="nl-BE" dirty="0"/>
              <a:t> 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6521887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6E52E1E-A1F1-4A38-91FB-6EB7CC339E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 err="1"/>
              <a:t>Biologie</a:t>
            </a:r>
            <a:r>
              <a:rPr lang="en-BE" dirty="0"/>
              <a:t> </a:t>
            </a:r>
            <a:r>
              <a:rPr lang="en-BE" dirty="0" err="1"/>
              <a:t>begrijpen</a:t>
            </a:r>
            <a:r>
              <a:rPr lang="en-BE" dirty="0"/>
              <a:t> via AI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655753-2D0D-4A48-86C5-CBF3938C32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5563" y="1881432"/>
            <a:ext cx="6871170" cy="4425238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1F1FD45-5ACF-44B9-9CD5-FB7623D2C6CB}"/>
              </a:ext>
            </a:extLst>
          </p:cNvPr>
          <p:cNvSpPr txBox="1">
            <a:spLocks/>
          </p:cNvSpPr>
          <p:nvPr/>
        </p:nvSpPr>
        <p:spPr>
          <a:xfrm>
            <a:off x="330798" y="2034241"/>
            <a:ext cx="4504765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BE" dirty="0"/>
              <a:t>Cell painting data is </a:t>
            </a:r>
            <a:r>
              <a:rPr lang="en-BE" dirty="0" err="1"/>
              <a:t>multidimensioneel</a:t>
            </a:r>
            <a:r>
              <a:rPr lang="en-BE" dirty="0"/>
              <a:t> – </a:t>
            </a:r>
            <a:r>
              <a:rPr lang="en-BE" dirty="0" err="1"/>
              <a:t>moeilijk</a:t>
            </a:r>
            <a:r>
              <a:rPr lang="en-BE" dirty="0"/>
              <a:t> </a:t>
            </a:r>
            <a:r>
              <a:rPr lang="en-BE" dirty="0" err="1"/>
              <a:t>te</a:t>
            </a:r>
            <a:r>
              <a:rPr lang="en-BE" dirty="0"/>
              <a:t> </a:t>
            </a:r>
            <a:r>
              <a:rPr lang="en-BE" dirty="0" err="1"/>
              <a:t>interpreteren</a:t>
            </a:r>
            <a:endParaRPr lang="en-BE" dirty="0"/>
          </a:p>
          <a:p>
            <a:r>
              <a:rPr lang="en-BE" dirty="0"/>
              <a:t>AI </a:t>
            </a:r>
            <a:r>
              <a:rPr lang="en-BE" dirty="0" err="1"/>
              <a:t>kan</a:t>
            </a:r>
            <a:r>
              <a:rPr lang="en-BE" dirty="0"/>
              <a:t> </a:t>
            </a:r>
            <a:r>
              <a:rPr lang="en-BE" dirty="0" err="1"/>
              <a:t>helpen</a:t>
            </a:r>
            <a:r>
              <a:rPr lang="en-BE" dirty="0"/>
              <a:t>: clustering of supervised machine learning </a:t>
            </a:r>
          </a:p>
          <a:p>
            <a:r>
              <a:rPr lang="en-BE" dirty="0"/>
              <a:t>Cell painting + </a:t>
            </a:r>
            <a:r>
              <a:rPr lang="en-BE" dirty="0" err="1"/>
              <a:t>perturbaties</a:t>
            </a:r>
            <a:r>
              <a:rPr lang="en-BE" dirty="0"/>
              <a:t> om </a:t>
            </a:r>
            <a:r>
              <a:rPr lang="en-BE" dirty="0" err="1"/>
              <a:t>therapeutische</a:t>
            </a:r>
            <a:r>
              <a:rPr lang="en-BE" dirty="0"/>
              <a:t> </a:t>
            </a:r>
            <a:r>
              <a:rPr lang="en-BE" dirty="0" err="1"/>
              <a:t>interventies</a:t>
            </a:r>
            <a:r>
              <a:rPr lang="en-BE" dirty="0"/>
              <a:t> </a:t>
            </a:r>
            <a:r>
              <a:rPr lang="en-BE" dirty="0" err="1"/>
              <a:t>te</a:t>
            </a:r>
            <a:r>
              <a:rPr lang="en-BE" dirty="0"/>
              <a:t> </a:t>
            </a:r>
            <a:r>
              <a:rPr lang="en-BE" dirty="0" err="1"/>
              <a:t>begrijpen</a:t>
            </a:r>
            <a:endParaRPr lang="en-BE" dirty="0"/>
          </a:p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9250595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06B7A-2AD5-4EB6-9DAF-2470B7991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Disclaimer</a:t>
            </a:r>
            <a:endParaRPr lang="en-BE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010BC72-817C-40D8-9FDB-DEAEDA70E55B}"/>
              </a:ext>
            </a:extLst>
          </p:cNvPr>
          <p:cNvSpPr txBox="1">
            <a:spLocks/>
          </p:cNvSpPr>
          <p:nvPr/>
        </p:nvSpPr>
        <p:spPr>
          <a:xfrm>
            <a:off x="1172149" y="2108201"/>
            <a:ext cx="7628183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01168" lvl="1" indent="0">
              <a:buNone/>
            </a:pPr>
            <a:r>
              <a:rPr lang="nl-BE" sz="2000" dirty="0"/>
              <a:t>De standpunten op deze slides zijn de persoonlijke mening van de auteur en staan los eventuele meningen/standpunten van Janssen Pharmaceutica NV. </a:t>
            </a:r>
            <a:endParaRPr lang="en-BE" sz="2000" dirty="0"/>
          </a:p>
          <a:p>
            <a:pPr marL="384048" lvl="2" indent="0">
              <a:buNone/>
            </a:pPr>
            <a:endParaRPr lang="en-BE" dirty="0"/>
          </a:p>
          <a:p>
            <a:pPr marL="201168" lvl="1" indent="0">
              <a:buNone/>
            </a:pPr>
            <a:endParaRPr lang="en-BE" dirty="0"/>
          </a:p>
          <a:p>
            <a:pPr lvl="1">
              <a:buFont typeface="Courier New" panose="02070309020205020404" pitchFamily="49" charset="0"/>
              <a:buChar char="o"/>
            </a:pPr>
            <a:endParaRPr lang="en-BE" dirty="0"/>
          </a:p>
          <a:p>
            <a:pPr lvl="1">
              <a:buFont typeface="Courier New" panose="02070309020205020404" pitchFamily="49" charset="0"/>
              <a:buChar char="o"/>
            </a:pPr>
            <a:endParaRPr lang="en-BE" dirty="0"/>
          </a:p>
          <a:p>
            <a:pPr lvl="2">
              <a:buFont typeface="Courier New" panose="02070309020205020404" pitchFamily="49" charset="0"/>
              <a:buChar char="o"/>
            </a:pPr>
            <a:endParaRPr lang="en-GB" dirty="0"/>
          </a:p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8488971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E100A-4E60-425D-AD1C-93D84B403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 err="1"/>
              <a:t>Neurale</a:t>
            </a:r>
            <a:r>
              <a:rPr lang="en-BE" dirty="0"/>
              <a:t> </a:t>
            </a:r>
            <a:r>
              <a:rPr lang="en-BE" dirty="0" err="1"/>
              <a:t>netwerken</a:t>
            </a:r>
            <a:endParaRPr lang="en-BE" dirty="0"/>
          </a:p>
        </p:txBody>
      </p:sp>
      <p:pic>
        <p:nvPicPr>
          <p:cNvPr id="5" name="Content Placeholder 4" descr="Diagram, schematic&#10;&#10;Description automatically generated">
            <a:extLst>
              <a:ext uri="{FF2B5EF4-FFF2-40B4-BE49-F238E27FC236}">
                <a16:creationId xmlns:a16="http://schemas.microsoft.com/office/drawing/2014/main" id="{1B0DCA6D-22F7-4353-B722-8D0E9244F4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2313509"/>
            <a:ext cx="2857500" cy="3438525"/>
          </a:xfrm>
        </p:spPr>
      </p:pic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9D4042F0-5BF4-43EE-88F5-4ADD0BE921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8722" y="2257067"/>
            <a:ext cx="6840071" cy="3109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532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C3BCAC7-F940-4B9D-8EE6-BBD7089B82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ML </a:t>
            </a:r>
            <a:r>
              <a:rPr lang="en-BE" dirty="0" err="1"/>
              <a:t>voor</a:t>
            </a:r>
            <a:r>
              <a:rPr lang="en-BE" dirty="0"/>
              <a:t> small molecule design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CDD4F43-EB33-4F3C-AA9B-86A69CC403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BE" dirty="0"/>
              <a:t>Kan AI </a:t>
            </a:r>
            <a:r>
              <a:rPr lang="en-BE" dirty="0" err="1"/>
              <a:t>moleculen</a:t>
            </a:r>
            <a:r>
              <a:rPr lang="en-BE" dirty="0"/>
              <a:t> (</a:t>
            </a:r>
            <a:r>
              <a:rPr lang="en-BE" dirty="0" err="1"/>
              <a:t>helpen</a:t>
            </a:r>
            <a:r>
              <a:rPr lang="en-BE" dirty="0"/>
              <a:t>) </a:t>
            </a:r>
            <a:r>
              <a:rPr lang="en-BE" dirty="0" err="1"/>
              <a:t>ontwerpen</a:t>
            </a:r>
            <a:r>
              <a:rPr lang="en-BE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8233965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20A2B0-5955-419D-B834-E821A609D4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Drug discovery pipeline</a:t>
            </a:r>
          </a:p>
        </p:txBody>
      </p:sp>
      <p:pic>
        <p:nvPicPr>
          <p:cNvPr id="4" name="Picture 2" descr="Figure 2">
            <a:extLst>
              <a:ext uri="{FF2B5EF4-FFF2-40B4-BE49-F238E27FC236}">
                <a16:creationId xmlns:a16="http://schemas.microsoft.com/office/drawing/2014/main" id="{E8C405F3-EB18-4D64-AF7F-83BC3FCF23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1135" y="1997584"/>
            <a:ext cx="8855808" cy="4261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9A11E1A-0267-4D95-959F-4D99E4A8A50C}"/>
              </a:ext>
            </a:extLst>
          </p:cNvPr>
          <p:cNvSpPr txBox="1"/>
          <p:nvPr/>
        </p:nvSpPr>
        <p:spPr>
          <a:xfrm>
            <a:off x="1097280" y="5363103"/>
            <a:ext cx="60970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dirty="0"/>
              <a:t>SM Paul et al: </a:t>
            </a:r>
            <a:r>
              <a:rPr lang="da-DK" dirty="0">
                <a:hlinkClick r:id="rId3"/>
              </a:rPr>
              <a:t>https://www.nature.com/articles/nrd3078</a:t>
            </a:r>
            <a:r>
              <a:rPr lang="en-BE" dirty="0"/>
              <a:t> </a:t>
            </a:r>
            <a:endParaRPr lang="da-DK" dirty="0"/>
          </a:p>
        </p:txBody>
      </p:sp>
      <p:sp>
        <p:nvSpPr>
          <p:cNvPr id="3" name="Callout: Down Arrow 2">
            <a:extLst>
              <a:ext uri="{FF2B5EF4-FFF2-40B4-BE49-F238E27FC236}">
                <a16:creationId xmlns:a16="http://schemas.microsoft.com/office/drawing/2014/main" id="{AF462958-A618-4D1D-A728-761D95A58D7A}"/>
              </a:ext>
            </a:extLst>
          </p:cNvPr>
          <p:cNvSpPr/>
          <p:nvPr/>
        </p:nvSpPr>
        <p:spPr>
          <a:xfrm>
            <a:off x="1711174" y="207418"/>
            <a:ext cx="2859802" cy="1660054"/>
          </a:xfrm>
          <a:prstGeom prst="downArrowCallout">
            <a:avLst>
              <a:gd name="adj1" fmla="val 25000"/>
              <a:gd name="adj2" fmla="val 35351"/>
              <a:gd name="adj3" fmla="val 29806"/>
              <a:gd name="adj4" fmla="val 6497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BE" dirty="0"/>
              <a:t>ML-based screening</a:t>
            </a:r>
          </a:p>
          <a:p>
            <a:r>
              <a:rPr lang="en-BE" dirty="0"/>
              <a:t>Structure-based generative</a:t>
            </a:r>
          </a:p>
        </p:txBody>
      </p:sp>
      <p:sp>
        <p:nvSpPr>
          <p:cNvPr id="9" name="Callout: Down Arrow 8">
            <a:extLst>
              <a:ext uri="{FF2B5EF4-FFF2-40B4-BE49-F238E27FC236}">
                <a16:creationId xmlns:a16="http://schemas.microsoft.com/office/drawing/2014/main" id="{2EEE7DEE-BD99-491F-A771-D2AFCE7EE689}"/>
              </a:ext>
            </a:extLst>
          </p:cNvPr>
          <p:cNvSpPr/>
          <p:nvPr/>
        </p:nvSpPr>
        <p:spPr>
          <a:xfrm>
            <a:off x="6289314" y="433143"/>
            <a:ext cx="2859802" cy="1660054"/>
          </a:xfrm>
          <a:prstGeom prst="downArrowCallout">
            <a:avLst>
              <a:gd name="adj1" fmla="val 25000"/>
              <a:gd name="adj2" fmla="val 35351"/>
              <a:gd name="adj3" fmla="val 29806"/>
              <a:gd name="adj4" fmla="val 6497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BE" dirty="0"/>
              <a:t>AI-</a:t>
            </a:r>
            <a:r>
              <a:rPr lang="en-BE" dirty="0" err="1"/>
              <a:t>gebaseerde</a:t>
            </a:r>
            <a:r>
              <a:rPr lang="en-BE" dirty="0"/>
              <a:t> endpoints</a:t>
            </a:r>
          </a:p>
          <a:p>
            <a:r>
              <a:rPr lang="en-BE" dirty="0"/>
              <a:t>Digital twin</a:t>
            </a:r>
          </a:p>
          <a:p>
            <a:endParaRPr lang="en-BE" dirty="0"/>
          </a:p>
        </p:txBody>
      </p:sp>
      <p:sp>
        <p:nvSpPr>
          <p:cNvPr id="5" name="Callout: Up Arrow 4">
            <a:extLst>
              <a:ext uri="{FF2B5EF4-FFF2-40B4-BE49-F238E27FC236}">
                <a16:creationId xmlns:a16="http://schemas.microsoft.com/office/drawing/2014/main" id="{6BB364DD-7F89-49E1-BE2F-A9EEBED8F55E}"/>
              </a:ext>
            </a:extLst>
          </p:cNvPr>
          <p:cNvSpPr/>
          <p:nvPr/>
        </p:nvSpPr>
        <p:spPr>
          <a:xfrm>
            <a:off x="4788633" y="4276988"/>
            <a:ext cx="2675694" cy="1772016"/>
          </a:xfrm>
          <a:prstGeom prst="up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BE" dirty="0" err="1"/>
              <a:t>Selectie</a:t>
            </a:r>
            <a:r>
              <a:rPr lang="en-BE" dirty="0"/>
              <a:t> van </a:t>
            </a:r>
            <a:r>
              <a:rPr lang="en-BE" dirty="0" err="1"/>
              <a:t>patiënten</a:t>
            </a:r>
            <a:r>
              <a:rPr lang="en-BE" dirty="0"/>
              <a:t> </a:t>
            </a:r>
          </a:p>
          <a:p>
            <a:r>
              <a:rPr lang="en-BE" dirty="0" err="1"/>
              <a:t>Selectie</a:t>
            </a:r>
            <a:r>
              <a:rPr lang="en-BE" dirty="0"/>
              <a:t> van </a:t>
            </a:r>
            <a:r>
              <a:rPr lang="en-BE" dirty="0" err="1"/>
              <a:t>studiecentra</a:t>
            </a:r>
            <a:endParaRPr lang="en-BE" dirty="0"/>
          </a:p>
        </p:txBody>
      </p:sp>
      <p:sp>
        <p:nvSpPr>
          <p:cNvPr id="14" name="Callout: Right Arrow 13">
            <a:extLst>
              <a:ext uri="{FF2B5EF4-FFF2-40B4-BE49-F238E27FC236}">
                <a16:creationId xmlns:a16="http://schemas.microsoft.com/office/drawing/2014/main" id="{1E11E5BC-865E-44ED-8CBA-9456EE2EED9F}"/>
              </a:ext>
            </a:extLst>
          </p:cNvPr>
          <p:cNvSpPr/>
          <p:nvPr/>
        </p:nvSpPr>
        <p:spPr>
          <a:xfrm>
            <a:off x="979864" y="1997584"/>
            <a:ext cx="3302886" cy="2528408"/>
          </a:xfrm>
          <a:prstGeom prst="righ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BE" dirty="0" err="1"/>
              <a:t>Predictieve</a:t>
            </a:r>
            <a:r>
              <a:rPr lang="en-BE" dirty="0"/>
              <a:t> </a:t>
            </a:r>
            <a:r>
              <a:rPr lang="en-BE" dirty="0" err="1"/>
              <a:t>modellen</a:t>
            </a:r>
            <a:endParaRPr lang="en-BE" dirty="0"/>
          </a:p>
          <a:p>
            <a:r>
              <a:rPr lang="en-BE" dirty="0" err="1"/>
              <a:t>Retrosynthese</a:t>
            </a:r>
            <a:endParaRPr lang="en-BE" dirty="0"/>
          </a:p>
          <a:p>
            <a:r>
              <a:rPr lang="en-BE" dirty="0"/>
              <a:t>AI </a:t>
            </a:r>
            <a:r>
              <a:rPr lang="en-BE" dirty="0" err="1"/>
              <a:t>optimalisatie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412869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9" grpId="0" animBg="1"/>
      <p:bldP spid="5" grpId="0" animBg="1"/>
      <p:bldP spid="1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49B36-8511-45B8-AD1C-89DECCA944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 err="1"/>
              <a:t>Eigenschappen</a:t>
            </a:r>
            <a:r>
              <a:rPr lang="en-BE" dirty="0"/>
              <a:t> van </a:t>
            </a:r>
            <a:r>
              <a:rPr lang="en-BE" dirty="0" err="1"/>
              <a:t>een</a:t>
            </a:r>
            <a:r>
              <a:rPr lang="en-BE" dirty="0"/>
              <a:t> drug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E42E76-E233-4C2D-B0AF-48DB1550B2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5371026" cy="3760891"/>
          </a:xfrm>
        </p:spPr>
        <p:txBody>
          <a:bodyPr/>
          <a:lstStyle/>
          <a:p>
            <a:pPr>
              <a:buFont typeface="Courier New" panose="02070309020205020404" pitchFamily="49" charset="0"/>
              <a:buChar char="o"/>
            </a:pPr>
            <a:r>
              <a:rPr lang="en-BE" dirty="0"/>
              <a:t> </a:t>
            </a:r>
            <a:r>
              <a:rPr lang="en-BE" dirty="0" err="1"/>
              <a:t>Potente</a:t>
            </a:r>
            <a:r>
              <a:rPr lang="en-BE" dirty="0"/>
              <a:t> </a:t>
            </a:r>
            <a:r>
              <a:rPr lang="en-BE" i="1" dirty="0"/>
              <a:t>on-target</a:t>
            </a:r>
            <a:r>
              <a:rPr lang="en-BE" dirty="0"/>
              <a:t> binding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BE" dirty="0"/>
              <a:t> </a:t>
            </a:r>
            <a:r>
              <a:rPr lang="en-BE" dirty="0" err="1"/>
              <a:t>Weinig</a:t>
            </a:r>
            <a:r>
              <a:rPr lang="en-BE" dirty="0"/>
              <a:t> </a:t>
            </a:r>
            <a:r>
              <a:rPr lang="en-BE" i="1" dirty="0"/>
              <a:t>off-target</a:t>
            </a:r>
            <a:r>
              <a:rPr lang="en-BE" dirty="0"/>
              <a:t> binding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BE" dirty="0"/>
              <a:t> ADMET: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BE" dirty="0" err="1"/>
              <a:t>Permeabiliteit</a:t>
            </a:r>
            <a:endParaRPr lang="en-BE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BE" dirty="0" err="1"/>
              <a:t>Metabole</a:t>
            </a:r>
            <a:r>
              <a:rPr lang="en-BE" dirty="0"/>
              <a:t> </a:t>
            </a:r>
            <a:r>
              <a:rPr lang="en-BE" dirty="0" err="1"/>
              <a:t>stabiliteit</a:t>
            </a:r>
            <a:endParaRPr lang="nl-BE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nl-BE" dirty="0"/>
              <a:t>Half-leven compatibel met toediening</a:t>
            </a:r>
            <a:endParaRPr lang="en-BE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BE" dirty="0" err="1"/>
              <a:t>Geen</a:t>
            </a:r>
            <a:r>
              <a:rPr lang="en-BE" dirty="0"/>
              <a:t> </a:t>
            </a:r>
            <a:r>
              <a:rPr lang="en-BE" dirty="0" err="1"/>
              <a:t>toxiciteit</a:t>
            </a:r>
            <a:r>
              <a:rPr lang="en-BE" dirty="0"/>
              <a:t>: </a:t>
            </a:r>
            <a:r>
              <a:rPr lang="en-BE" dirty="0" err="1"/>
              <a:t>hERG</a:t>
            </a:r>
            <a:r>
              <a:rPr lang="en-BE" dirty="0"/>
              <a:t>, </a:t>
            </a:r>
            <a:r>
              <a:rPr lang="en-BE" dirty="0" err="1"/>
              <a:t>andere</a:t>
            </a:r>
            <a:r>
              <a:rPr lang="en-BE" dirty="0"/>
              <a:t> </a:t>
            </a:r>
            <a:r>
              <a:rPr lang="en-BE" dirty="0" err="1"/>
              <a:t>ionkanalen</a:t>
            </a:r>
            <a:r>
              <a:rPr lang="en-BE" dirty="0"/>
              <a:t>, </a:t>
            </a:r>
            <a:r>
              <a:rPr lang="en-BE" dirty="0" err="1"/>
              <a:t>mitochondriale</a:t>
            </a:r>
            <a:r>
              <a:rPr lang="en-BE" dirty="0"/>
              <a:t> </a:t>
            </a:r>
            <a:r>
              <a:rPr lang="en-BE" dirty="0" err="1"/>
              <a:t>toxiciteit</a:t>
            </a:r>
            <a:r>
              <a:rPr lang="en-BE" dirty="0"/>
              <a:t>, ....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en-BE" dirty="0"/>
          </a:p>
          <a:p>
            <a:endParaRPr lang="en-B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09B999-0256-4F54-9975-A87EE5F62D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595" y="2300075"/>
            <a:ext cx="4084125" cy="265666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795258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25040D-20C2-4302-B039-150BE43E4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 err="1"/>
              <a:t>Predictieve</a:t>
            </a:r>
            <a:r>
              <a:rPr lang="en-BE" dirty="0"/>
              <a:t> </a:t>
            </a:r>
            <a:r>
              <a:rPr lang="en-BE" dirty="0" err="1"/>
              <a:t>modellen</a:t>
            </a:r>
            <a:r>
              <a:rPr lang="en-BE" dirty="0"/>
              <a:t> </a:t>
            </a:r>
            <a:r>
              <a:rPr lang="en-BE" dirty="0" err="1"/>
              <a:t>voor</a:t>
            </a:r>
            <a:r>
              <a:rPr lang="en-BE" dirty="0"/>
              <a:t> </a:t>
            </a:r>
            <a:r>
              <a:rPr lang="en-BE" dirty="0" err="1"/>
              <a:t>ontwerp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F62171-2DB3-4393-B45E-D61641E683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BE" dirty="0" err="1"/>
              <a:t>Onmiddelijke</a:t>
            </a:r>
            <a:r>
              <a:rPr lang="en-BE" dirty="0"/>
              <a:t> feedback </a:t>
            </a:r>
            <a:r>
              <a:rPr lang="en-BE" dirty="0" err="1"/>
              <a:t>voor</a:t>
            </a:r>
            <a:r>
              <a:rPr lang="en-BE" dirty="0"/>
              <a:t> design </a:t>
            </a:r>
            <a:r>
              <a:rPr lang="en-BE" dirty="0" err="1"/>
              <a:t>ideeën</a:t>
            </a:r>
            <a:endParaRPr lang="en-BE" dirty="0"/>
          </a:p>
          <a:p>
            <a:r>
              <a:rPr lang="en-BE" dirty="0" err="1"/>
              <a:t>Selectie</a:t>
            </a:r>
            <a:r>
              <a:rPr lang="en-BE" dirty="0"/>
              <a:t> van compounds in </a:t>
            </a:r>
            <a:r>
              <a:rPr lang="en-BE" dirty="0" err="1"/>
              <a:t>virtuele</a:t>
            </a:r>
            <a:r>
              <a:rPr lang="en-BE" dirty="0"/>
              <a:t> libraries</a:t>
            </a:r>
          </a:p>
          <a:p>
            <a:r>
              <a:rPr lang="en-BE" dirty="0" err="1"/>
              <a:t>Detectie</a:t>
            </a:r>
            <a:r>
              <a:rPr lang="en-BE" dirty="0"/>
              <a:t> van </a:t>
            </a:r>
            <a:r>
              <a:rPr lang="en-BE" dirty="0" err="1"/>
              <a:t>risico’s</a:t>
            </a:r>
            <a:r>
              <a:rPr lang="en-BE" dirty="0"/>
              <a:t> (</a:t>
            </a:r>
            <a:r>
              <a:rPr lang="en-BE" dirty="0" err="1"/>
              <a:t>glu</a:t>
            </a:r>
            <a:r>
              <a:rPr lang="en-BE" dirty="0"/>
              <a:t>/gal, </a:t>
            </a:r>
            <a:r>
              <a:rPr lang="en-BE" dirty="0" err="1"/>
              <a:t>hERG</a:t>
            </a:r>
            <a:r>
              <a:rPr lang="en-BE" dirty="0"/>
              <a:t>, ...)</a:t>
            </a:r>
          </a:p>
          <a:p>
            <a:r>
              <a:rPr lang="en-BE" dirty="0"/>
              <a:t> </a:t>
            </a:r>
          </a:p>
          <a:p>
            <a:endParaRPr lang="en-BE" dirty="0"/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9BA67839-7E28-4C6A-B62E-7EFBBD08F2C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597"/>
          <a:stretch/>
        </p:blipFill>
        <p:spPr>
          <a:xfrm>
            <a:off x="1190961" y="3524653"/>
            <a:ext cx="6093356" cy="2835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7976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0EFDCE-9227-F420-D8D5-9B1204EF28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Waarom falen drugs in de kliniek?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AB7868-5626-D1D1-611C-67E45F9170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Efficaciteit – therapeutische hypothese?</a:t>
            </a:r>
          </a:p>
          <a:p>
            <a:r>
              <a:rPr lang="nl-BE" dirty="0"/>
              <a:t>Veiligheid – onverwachte toxiciteitsbevindingen (IADR!)</a:t>
            </a:r>
          </a:p>
          <a:p>
            <a:r>
              <a:rPr lang="nl-BE" dirty="0"/>
              <a:t>Commerciele redenen – concurrentie is sneller/beter</a:t>
            </a:r>
          </a:p>
          <a:p>
            <a:r>
              <a:rPr lang="nl-BE" dirty="0"/>
              <a:t>ADME – tegenwoordig zelden</a:t>
            </a:r>
          </a:p>
          <a:p>
            <a:endParaRPr lang="en-B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2D216A-9DB9-0CC1-F19F-D260FFFC2599}"/>
              </a:ext>
            </a:extLst>
          </p:cNvPr>
          <p:cNvSpPr txBox="1"/>
          <p:nvPr/>
        </p:nvSpPr>
        <p:spPr>
          <a:xfrm>
            <a:off x="976045" y="5959011"/>
            <a:ext cx="7613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https://www.ncbi.nlm.nih.gov/pmc/articles/PMC6092479/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960885430"/>
      </p:ext>
    </p:extLst>
  </p:cSld>
  <p:clrMapOvr>
    <a:masterClrMapping/>
  </p:clrMapOvr>
</p:sld>
</file>

<file path=ppt/theme/theme1.xml><?xml version="1.0" encoding="utf-8"?>
<a:theme xmlns:a="http://schemas.openxmlformats.org/drawingml/2006/main" name="1_RetrospectVTI">
  <a:themeElements>
    <a:clrScheme name="Custom 37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9BA8B7"/>
      </a:accent1>
      <a:accent2>
        <a:srgbClr val="E6A02E"/>
      </a:accent2>
      <a:accent3>
        <a:srgbClr val="BF6A3B"/>
      </a:accent3>
      <a:accent4>
        <a:srgbClr val="92987A"/>
      </a:accent4>
      <a:accent5>
        <a:srgbClr val="857659"/>
      </a:accent5>
      <a:accent6>
        <a:srgbClr val="A0988C"/>
      </a:accent6>
      <a:hlink>
        <a:srgbClr val="00B0F0"/>
      </a:hlink>
      <a:folHlink>
        <a:srgbClr val="738F97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WO.pptx" id="{769520F8-BFE5-4C8C-A7AA-375C025A91CE}" vid="{AEAFD717-D3C8-4034-8F7E-D5220B0CCEB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{7B6632EA-F231-42AC-ADD5-D2D3602D2754}tf56160789_win32</Template>
  <TotalTime>1235</TotalTime>
  <Words>1012</Words>
  <Application>Microsoft Office PowerPoint</Application>
  <PresentationFormat>Widescreen</PresentationFormat>
  <Paragraphs>153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3" baseType="lpstr">
      <vt:lpstr>Arial</vt:lpstr>
      <vt:lpstr>Bookman Old Style</vt:lpstr>
      <vt:lpstr>Calibri</vt:lpstr>
      <vt:lpstr>Courier New</vt:lpstr>
      <vt:lpstr>Franklin Gothic Book</vt:lpstr>
      <vt:lpstr>Verdana</vt:lpstr>
      <vt:lpstr>1_RetrospectVTI</vt:lpstr>
      <vt:lpstr>AI in drug discovery</vt:lpstr>
      <vt:lpstr>Wie ben ik?</vt:lpstr>
      <vt:lpstr>Machine learning vs deep learning?</vt:lpstr>
      <vt:lpstr>Neurale netwerken</vt:lpstr>
      <vt:lpstr>ML voor small molecule design</vt:lpstr>
      <vt:lpstr>Drug discovery pipeline</vt:lpstr>
      <vt:lpstr>Eigenschappen van een drug</vt:lpstr>
      <vt:lpstr>Predictieve modellen voor ontwerp</vt:lpstr>
      <vt:lpstr>Waarom falen drugs in de kliniek?</vt:lpstr>
      <vt:lpstr>Kan AI daarmee helpen?</vt:lpstr>
      <vt:lpstr>Kan AI daarmee helpen?</vt:lpstr>
      <vt:lpstr>Case study</vt:lpstr>
      <vt:lpstr>Is generatieve ML dé oplossing voor drug design?</vt:lpstr>
      <vt:lpstr>Generative ML – New Hope of New Hype?</vt:lpstr>
      <vt:lpstr>Een blik op de onderliggende technologie</vt:lpstr>
      <vt:lpstr>Smiles-based autoencoders mappen chemie naar een continue representatie</vt:lpstr>
      <vt:lpstr>Een blik op de onderliggende technologie</vt:lpstr>
      <vt:lpstr>Self-organizing maps &amp; reinforcement learning</vt:lpstr>
      <vt:lpstr>Kinases als drug target</vt:lpstr>
      <vt:lpstr>Een blik op de onderliggende technologie</vt:lpstr>
      <vt:lpstr>Verdere selectie en synthese</vt:lpstr>
      <vt:lpstr>Compound 1 lijkt op bekende DDR1 inhibitor!</vt:lpstr>
      <vt:lpstr>Conclusie  </vt:lpstr>
      <vt:lpstr>Case study</vt:lpstr>
      <vt:lpstr>Deep learning for antibiotic discovery</vt:lpstr>
      <vt:lpstr>Deep learning for antibiotic discovery</vt:lpstr>
      <vt:lpstr>ChemProp model</vt:lpstr>
      <vt:lpstr>Screenen naar nieuwe compounds</vt:lpstr>
      <vt:lpstr>Profiling van Halicin</vt:lpstr>
      <vt:lpstr>Andere toepassingen</vt:lpstr>
      <vt:lpstr>AI voor retrosynthese</vt:lpstr>
      <vt:lpstr>Voorspellen van reactie succesrate</vt:lpstr>
      <vt:lpstr>Acceleratie van QM</vt:lpstr>
      <vt:lpstr>Alphafold</vt:lpstr>
      <vt:lpstr>Biologie begrijpen via AI</vt:lpstr>
      <vt:lpstr>Disclaimer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 in drug discovery</dc:title>
  <dc:creator>Dries Van Rompaey</dc:creator>
  <cp:lastModifiedBy>Dries Van Rompaey</cp:lastModifiedBy>
  <cp:revision>28</cp:revision>
  <dcterms:created xsi:type="dcterms:W3CDTF">2021-11-27T09:04:34Z</dcterms:created>
  <dcterms:modified xsi:type="dcterms:W3CDTF">2022-12-10T08:02:29Z</dcterms:modified>
</cp:coreProperties>
</file>